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0" r:id="rId2"/>
    <p:sldMasterId id="2147483701" r:id="rId3"/>
    <p:sldMasterId id="2147483719" r:id="rId4"/>
    <p:sldMasterId id="2147483737" r:id="rId5"/>
  </p:sldMasterIdLst>
  <p:notesMasterIdLst>
    <p:notesMasterId r:id="rId44"/>
  </p:notesMasterIdLst>
  <p:sldIdLst>
    <p:sldId id="260" r:id="rId6"/>
    <p:sldId id="294" r:id="rId7"/>
    <p:sldId id="266" r:id="rId8"/>
    <p:sldId id="257" r:id="rId9"/>
    <p:sldId id="303" r:id="rId10"/>
    <p:sldId id="261" r:id="rId11"/>
    <p:sldId id="287" r:id="rId12"/>
    <p:sldId id="258" r:id="rId13"/>
    <p:sldId id="270" r:id="rId14"/>
    <p:sldId id="271" r:id="rId15"/>
    <p:sldId id="272" r:id="rId16"/>
    <p:sldId id="273" r:id="rId17"/>
    <p:sldId id="278" r:id="rId18"/>
    <p:sldId id="274" r:id="rId19"/>
    <p:sldId id="275" r:id="rId20"/>
    <p:sldId id="267" r:id="rId21"/>
    <p:sldId id="276" r:id="rId22"/>
    <p:sldId id="277" r:id="rId23"/>
    <p:sldId id="279" r:id="rId24"/>
    <p:sldId id="283" r:id="rId25"/>
    <p:sldId id="288" r:id="rId26"/>
    <p:sldId id="284" r:id="rId27"/>
    <p:sldId id="280" r:id="rId28"/>
    <p:sldId id="282" r:id="rId29"/>
    <p:sldId id="285" r:id="rId30"/>
    <p:sldId id="286" r:id="rId31"/>
    <p:sldId id="289" r:id="rId32"/>
    <p:sldId id="290" r:id="rId33"/>
    <p:sldId id="296" r:id="rId34"/>
    <p:sldId id="264" r:id="rId35"/>
    <p:sldId id="297" r:id="rId36"/>
    <p:sldId id="298" r:id="rId37"/>
    <p:sldId id="299" r:id="rId38"/>
    <p:sldId id="300" r:id="rId39"/>
    <p:sldId id="301" r:id="rId40"/>
    <p:sldId id="302" r:id="rId41"/>
    <p:sldId id="269" r:id="rId42"/>
    <p:sldId id="295" r:id="rId43"/>
  </p:sldIdLst>
  <p:sldSz cx="12192000" cy="6858000"/>
  <p:notesSz cx="6858000" cy="9144000"/>
  <p:embeddedFontLst>
    <p:embeddedFont>
      <p:font typeface="Segoe UI Light" panose="020B0502040204020203" pitchFamily="34" charset="0"/>
      <p:regular r:id="rId45"/>
      <p:italic r:id="rId46"/>
    </p:embeddedFont>
    <p:embeddedFont>
      <p:font typeface="Calibri" panose="020F0502020204030204" pitchFamily="3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Segoe UI Semibold" panose="020B0702040204020203" pitchFamily="34" charset="0"/>
      <p:bold r:id="rId55"/>
      <p:boldItalic r:id="rId56"/>
    </p:embeddedFont>
    <p:embeddedFont>
      <p:font typeface="Rabiohead" panose="020B0604020202020204" charset="0"/>
      <p:regular r:id="rId57"/>
    </p:embeddedFont>
    <p:embeddedFont>
      <p:font typeface="Wingdings 3" panose="05040102010807070707" pitchFamily="18" charset="2"/>
      <p:regular r:id="rId58"/>
    </p:embeddedFont>
    <p:embeddedFont>
      <p:font typeface="Segoe UI" panose="020B0502040204020203" pitchFamily="34" charset="0"/>
      <p:regular r:id="rId59"/>
      <p:bold r:id="rId60"/>
      <p:italic r:id="rId61"/>
      <p:boldItalic r:id="rId62"/>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5"/>
    <a:srgbClr val="525356"/>
    <a:srgbClr val="93D1FF"/>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81098" autoAdjust="0"/>
  </p:normalViewPr>
  <p:slideViewPr>
    <p:cSldViewPr snapToGrid="0" showGuides="1">
      <p:cViewPr varScale="1">
        <p:scale>
          <a:sx n="54" d="100"/>
          <a:sy n="54" d="100"/>
        </p:scale>
        <p:origin x="100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59"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403D2-EB0A-4176-94F1-53059A23A5F4}"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6AFB6B2-F3F8-47C2-BB1E-1E93F67C9143}">
      <dgm:prSet phldrT="[Text]"/>
      <dgm:spPr>
        <a:xfrm>
          <a:off x="668029" y="0"/>
          <a:ext cx="1288204" cy="506419"/>
        </a:xfrm>
        <a:prstGeom prst="rect">
          <a:avLst/>
        </a:prstGeom>
        <a:noFill/>
        <a:ln>
          <a:noFill/>
        </a:ln>
        <a:effectLst/>
      </dgm:spPr>
      <dgm:t>
        <a:bodyPr/>
        <a:lstStyle/>
        <a:p>
          <a:r>
            <a:rPr lang="en-US" dirty="0" smtClean="0">
              <a:solidFill>
                <a:srgbClr val="FFFFFF">
                  <a:hueOff val="0"/>
                  <a:satOff val="0"/>
                  <a:lumOff val="0"/>
                  <a:alphaOff val="0"/>
                </a:srgbClr>
              </a:solidFill>
              <a:latin typeface="Segoe UI"/>
              <a:ea typeface="+mn-ea"/>
              <a:cs typeface="+mn-cs"/>
            </a:rPr>
            <a:t> </a:t>
          </a:r>
          <a:endParaRPr lang="en-US" dirty="0">
            <a:solidFill>
              <a:srgbClr val="FFFFFF">
                <a:hueOff val="0"/>
                <a:satOff val="0"/>
                <a:lumOff val="0"/>
                <a:alphaOff val="0"/>
              </a:srgbClr>
            </a:solidFill>
            <a:latin typeface="Segoe UI"/>
            <a:ea typeface="+mn-ea"/>
            <a:cs typeface="+mn-cs"/>
          </a:endParaRPr>
        </a:p>
      </dgm:t>
    </dgm:pt>
    <dgm:pt modelId="{EFEB97E4-F0F9-4C33-AE5A-16C0B4D78739}" type="parTrans" cxnId="{20141E79-76D0-4374-A83C-961510667E39}">
      <dgm:prSet/>
      <dgm:spPr/>
      <dgm:t>
        <a:bodyPr/>
        <a:lstStyle/>
        <a:p>
          <a:endParaRPr lang="en-US"/>
        </a:p>
      </dgm:t>
    </dgm:pt>
    <dgm:pt modelId="{701F9580-FB17-4A37-807C-906ED5988E44}" type="sibTrans" cxnId="{20141E79-76D0-4374-A83C-961510667E39}">
      <dgm:prSet/>
      <dgm:spPr/>
      <dgm:t>
        <a:bodyPr/>
        <a:lstStyle/>
        <a:p>
          <a:endParaRPr lang="en-US"/>
        </a:p>
      </dgm:t>
    </dgm:pt>
    <dgm:pt modelId="{A4CAA12C-7C6D-4C1D-B51F-2378A06681EB}" type="pres">
      <dgm:prSet presAssocID="{814403D2-EB0A-4176-94F1-53059A23A5F4}" presName="Name0" presStyleCnt="0">
        <dgm:presLayoutVars>
          <dgm:chMax val="7"/>
          <dgm:chPref val="5"/>
        </dgm:presLayoutVars>
      </dgm:prSet>
      <dgm:spPr/>
      <dgm:t>
        <a:bodyPr/>
        <a:lstStyle/>
        <a:p>
          <a:endParaRPr lang="en-US"/>
        </a:p>
      </dgm:t>
    </dgm:pt>
    <dgm:pt modelId="{8C629164-B8BE-4207-B8C4-AC9F753B7C94}" type="pres">
      <dgm:prSet presAssocID="{814403D2-EB0A-4176-94F1-53059A23A5F4}" presName="arrowNode" presStyleLbl="node1" presStyleIdx="0" presStyleCnt="1" custLinFactNeighborX="3693" custLinFactNeighborY="-4815"/>
      <dgm:spPr>
        <a:xfrm rot="4396374">
          <a:off x="947629" y="629834"/>
          <a:ext cx="2732320" cy="1905453"/>
        </a:xfrm>
        <a:prstGeom prst="swooshArrow">
          <a:avLst>
            <a:gd name="adj1" fmla="val 16310"/>
            <a:gd name="adj2" fmla="val 31370"/>
          </a:avLst>
        </a:prstGeom>
        <a:solidFill>
          <a:srgbClr val="0078D7"/>
        </a:solidFill>
        <a:ln w="10795" cap="flat" cmpd="sng" algn="ctr">
          <a:noFill/>
          <a:prstDash val="solid"/>
        </a:ln>
        <a:effectLst/>
      </dgm:spPr>
      <dgm:t>
        <a:bodyPr/>
        <a:lstStyle/>
        <a:p>
          <a:endParaRPr lang="en-US"/>
        </a:p>
      </dgm:t>
    </dgm:pt>
    <dgm:pt modelId="{07E81F0C-7623-41EA-997C-F21F946D8686}" type="pres">
      <dgm:prSet presAssocID="{06AFB6B2-F3F8-47C2-BB1E-1E93F67C9143}" presName="txNode1" presStyleLbl="revTx" presStyleIdx="0" presStyleCnt="1">
        <dgm:presLayoutVars>
          <dgm:bulletEnabled val="1"/>
        </dgm:presLayoutVars>
      </dgm:prSet>
      <dgm:spPr/>
      <dgm:t>
        <a:bodyPr/>
        <a:lstStyle/>
        <a:p>
          <a:endParaRPr lang="en-US"/>
        </a:p>
      </dgm:t>
    </dgm:pt>
  </dgm:ptLst>
  <dgm:cxnLst>
    <dgm:cxn modelId="{E7B84BD0-D5B1-46B2-8721-90AF3ECACE6F}" type="presOf" srcId="{814403D2-EB0A-4176-94F1-53059A23A5F4}" destId="{A4CAA12C-7C6D-4C1D-B51F-2378A06681EB}" srcOrd="0" destOrd="0" presId="urn:microsoft.com/office/officeart/2009/3/layout/DescendingProcess"/>
    <dgm:cxn modelId="{63047EF0-6660-44FB-B58D-97FD739597CB}" type="presOf" srcId="{06AFB6B2-F3F8-47C2-BB1E-1E93F67C9143}" destId="{07E81F0C-7623-41EA-997C-F21F946D8686}" srcOrd="0" destOrd="0" presId="urn:microsoft.com/office/officeart/2009/3/layout/DescendingProcess"/>
    <dgm:cxn modelId="{20141E79-76D0-4374-A83C-961510667E39}" srcId="{814403D2-EB0A-4176-94F1-53059A23A5F4}" destId="{06AFB6B2-F3F8-47C2-BB1E-1E93F67C9143}" srcOrd="0" destOrd="0" parTransId="{EFEB97E4-F0F9-4C33-AE5A-16C0B4D78739}" sibTransId="{701F9580-FB17-4A37-807C-906ED5988E44}"/>
    <dgm:cxn modelId="{F732B64C-4DF3-4683-873D-CB31ABC8D051}" type="presParOf" srcId="{A4CAA12C-7C6D-4C1D-B51F-2378A06681EB}" destId="{8C629164-B8BE-4207-B8C4-AC9F753B7C94}" srcOrd="0" destOrd="0" presId="urn:microsoft.com/office/officeart/2009/3/layout/DescendingProcess"/>
    <dgm:cxn modelId="{20FA8597-5B18-4364-9E65-1DCE5759A6C2}" type="presParOf" srcId="{A4CAA12C-7C6D-4C1D-B51F-2378A06681EB}" destId="{07E81F0C-7623-41EA-997C-F21F946D8686}" srcOrd="1"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629164-B8BE-4207-B8C4-AC9F753B7C94}">
      <dsp:nvSpPr>
        <dsp:cNvPr id="0" name=""/>
        <dsp:cNvSpPr/>
      </dsp:nvSpPr>
      <dsp:spPr>
        <a:xfrm rot="4396374">
          <a:off x="947629" y="629834"/>
          <a:ext cx="2732320" cy="1905453"/>
        </a:xfrm>
        <a:prstGeom prst="swooshArrow">
          <a:avLst>
            <a:gd name="adj1" fmla="val 16310"/>
            <a:gd name="adj2" fmla="val 31370"/>
          </a:avLst>
        </a:prstGeom>
        <a:solidFill>
          <a:srgbClr val="0078D7"/>
        </a:solidFill>
        <a:ln w="1079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E81F0C-7623-41EA-997C-F21F946D8686}">
      <dsp:nvSpPr>
        <dsp:cNvPr id="0" name=""/>
        <dsp:cNvSpPr/>
      </dsp:nvSpPr>
      <dsp:spPr>
        <a:xfrm>
          <a:off x="668029" y="0"/>
          <a:ext cx="1288204" cy="506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b" anchorCtr="0">
          <a:noAutofit/>
        </a:bodyPr>
        <a:lstStyle/>
        <a:p>
          <a:pPr lvl="0" algn="ctr" defTabSz="1244600">
            <a:lnSpc>
              <a:spcPct val="90000"/>
            </a:lnSpc>
            <a:spcBef>
              <a:spcPct val="0"/>
            </a:spcBef>
            <a:spcAft>
              <a:spcPct val="35000"/>
            </a:spcAft>
          </a:pPr>
          <a:r>
            <a:rPr lang="en-US" sz="2800" kern="1200" dirty="0" smtClean="0">
              <a:solidFill>
                <a:srgbClr val="FFFFFF">
                  <a:hueOff val="0"/>
                  <a:satOff val="0"/>
                  <a:lumOff val="0"/>
                  <a:alphaOff val="0"/>
                </a:srgbClr>
              </a:solidFill>
              <a:latin typeface="Segoe UI"/>
              <a:ea typeface="+mn-ea"/>
              <a:cs typeface="+mn-cs"/>
            </a:rPr>
            <a:t> </a:t>
          </a:r>
          <a:endParaRPr lang="en-US" sz="2800" kern="1200" dirty="0">
            <a:solidFill>
              <a:srgbClr val="FFFFFF">
                <a:hueOff val="0"/>
                <a:satOff val="0"/>
                <a:lumOff val="0"/>
                <a:alphaOff val="0"/>
              </a:srgbClr>
            </a:solidFill>
            <a:latin typeface="Segoe UI"/>
            <a:ea typeface="+mn-ea"/>
            <a:cs typeface="+mn-cs"/>
          </a:endParaRPr>
        </a:p>
      </dsp:txBody>
      <dsp:txXfrm>
        <a:off x="668029" y="0"/>
        <a:ext cx="1288204" cy="506419"/>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10/06/2015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‹Nº›</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C3F3E1-9A54-4BF8-89C0-CE2F21C4F21E}"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4108514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32</a:t>
            </a:fld>
            <a:endParaRPr lang="es-ES"/>
          </a:p>
        </p:txBody>
      </p:sp>
    </p:spTree>
    <p:extLst>
      <p:ext uri="{BB962C8B-B14F-4D97-AF65-F5344CB8AC3E}">
        <p14:creationId xmlns:p14="http://schemas.microsoft.com/office/powerpoint/2010/main" val="165097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33</a:t>
            </a:fld>
            <a:endParaRPr lang="es-ES"/>
          </a:p>
        </p:txBody>
      </p:sp>
    </p:spTree>
    <p:extLst>
      <p:ext uri="{BB962C8B-B14F-4D97-AF65-F5344CB8AC3E}">
        <p14:creationId xmlns:p14="http://schemas.microsoft.com/office/powerpoint/2010/main" val="223853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6/10/2015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120240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--Nueva Experiencia de Usuario en </a:t>
            </a:r>
            <a:r>
              <a:rPr lang="es-ES" dirty="0" err="1" smtClean="0"/>
              <a:t>Yammer</a:t>
            </a:r>
            <a:endParaRPr lang="es-ES" dirty="0" smtClean="0"/>
          </a:p>
          <a:p>
            <a:r>
              <a:rPr lang="es-ES" dirty="0" smtClean="0"/>
              <a:t>--Conversaciones en documentos:</a:t>
            </a:r>
          </a:p>
          <a:p>
            <a:r>
              <a:rPr lang="es-ES" dirty="0" smtClean="0"/>
              <a:t>	-&gt; ODFB</a:t>
            </a:r>
          </a:p>
          <a:p>
            <a:r>
              <a:rPr lang="es-ES" dirty="0" smtClean="0"/>
              <a:t>	-&gt; </a:t>
            </a:r>
            <a:r>
              <a:rPr lang="es-ES" dirty="0" err="1" smtClean="0"/>
              <a:t>Delve</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16</a:t>
            </a:fld>
            <a:endParaRPr lang="es-ES"/>
          </a:p>
        </p:txBody>
      </p:sp>
    </p:spTree>
    <p:extLst>
      <p:ext uri="{BB962C8B-B14F-4D97-AF65-F5344CB8AC3E}">
        <p14:creationId xmlns:p14="http://schemas.microsoft.com/office/powerpoint/2010/main" val="3506739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2400" b="1" i="0" u="none" strike="noStrike" kern="1200" cap="none" spc="0" normalizeH="0" baseline="0" noProof="0" dirty="0" smtClean="0">
                <a:ln>
                  <a:noFill/>
                </a:ln>
                <a:solidFill>
                  <a:schemeClr val="tx1"/>
                </a:solidFill>
                <a:effectLst/>
                <a:uLnTx/>
                <a:uFillTx/>
                <a:latin typeface="Segoe UI Light"/>
                <a:ea typeface="+mn-ea"/>
                <a:cs typeface="+mn-cs"/>
              </a:rPr>
              <a:t>Federated resources</a:t>
            </a: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1600" b="0" i="0" u="none" strike="noStrike" kern="1200" cap="none" spc="0" normalizeH="0" baseline="0" noProof="0" dirty="0" smtClean="0">
                <a:ln>
                  <a:noFill/>
                </a:ln>
                <a:solidFill>
                  <a:schemeClr val="tx1"/>
                </a:solidFill>
                <a:effectLst/>
                <a:uLnTx/>
                <a:uFillTx/>
                <a:latin typeface="Segoe UI Light"/>
                <a:ea typeface="+mn-ea"/>
                <a:cs typeface="+mn-cs"/>
              </a:rPr>
              <a:t>O365 services extend with their data. (E.g. conversations stored in Exchange mailbox &amp; documents stored in OneDrive for a group)</a:t>
            </a: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s-ES" sz="1600" b="1" i="0" u="none" strike="noStrike" kern="1200" cap="none" spc="0" normalizeH="0" baseline="0" dirty="0" err="1" smtClean="0">
                <a:ln>
                  <a:noFill/>
                </a:ln>
                <a:solidFill>
                  <a:schemeClr val="tx1"/>
                </a:solidFill>
                <a:effectLst/>
                <a:uLnTx/>
                <a:uFillTx/>
                <a:latin typeface="Segoe UI Light"/>
                <a:ea typeface="+mn-ea"/>
                <a:cs typeface="+mn-cs"/>
              </a:rPr>
              <a:t>Loose</a:t>
            </a:r>
            <a:r>
              <a:rPr kumimoji="0" lang="es-ES" sz="1600" b="1" i="0" u="none" strike="noStrike" kern="1200" cap="none" spc="0" normalizeH="0" baseline="0" dirty="0" smtClean="0">
                <a:ln>
                  <a:noFill/>
                </a:ln>
                <a:solidFill>
                  <a:schemeClr val="tx1"/>
                </a:solidFill>
                <a:effectLst/>
                <a:uLnTx/>
                <a:uFillTx/>
                <a:latin typeface="Segoe UI Light"/>
                <a:ea typeface="+mn-ea"/>
                <a:cs typeface="+mn-cs"/>
              </a:rPr>
              <a:t> </a:t>
            </a:r>
            <a:r>
              <a:rPr kumimoji="0" lang="es-ES" sz="1600" b="1" i="0" u="none" strike="noStrike" kern="1200" cap="none" spc="0" normalizeH="0" baseline="0" dirty="0" err="1" smtClean="0">
                <a:ln>
                  <a:noFill/>
                </a:ln>
                <a:solidFill>
                  <a:schemeClr val="tx1"/>
                </a:solidFill>
                <a:effectLst/>
                <a:uLnTx/>
                <a:uFillTx/>
                <a:latin typeface="Segoe UI Light"/>
                <a:ea typeface="+mn-ea"/>
                <a:cs typeface="+mn-cs"/>
              </a:rPr>
              <a:t>Coupling</a:t>
            </a:r>
            <a:endParaRPr kumimoji="0" lang="es-ES" sz="1600" b="1" i="0" u="none" strike="noStrike" kern="1200" cap="none" spc="0" normalizeH="0" baseline="0" dirty="0" smtClean="0">
              <a:ln>
                <a:noFill/>
              </a:ln>
              <a:solidFill>
                <a:schemeClr val="tx1"/>
              </a:solidFill>
              <a:effectLst/>
              <a:uLnTx/>
              <a:uFillTx/>
              <a:latin typeface="Segoe UI Light"/>
              <a:ea typeface="+mn-ea"/>
              <a:cs typeface="+mn-cs"/>
            </a:endParaRP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smtClean="0">
                <a:ln>
                  <a:noFill/>
                </a:ln>
                <a:solidFill>
                  <a:schemeClr val="tx1"/>
                </a:solidFill>
                <a:effectLst/>
                <a:uLnTx/>
                <a:uFillTx/>
                <a:latin typeface="Segoe UI Light"/>
                <a:ea typeface="+mn-ea"/>
                <a:cs typeface="+mn-cs"/>
              </a:rPr>
              <a:t>Services notify each other of changes to a group (e.g. creation, deletion, updates)</a:t>
            </a:r>
          </a:p>
          <a:p>
            <a:pPr marL="0" marR="0" lvl="0" indent="0" algn="l"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1200" b="0" i="0" u="none" strike="noStrike" kern="1200" cap="none" spc="0" normalizeH="0" baseline="0" noProof="0" dirty="0" smtClean="0">
                <a:ln>
                  <a:noFill/>
                </a:ln>
                <a:solidFill>
                  <a:schemeClr val="tx1"/>
                </a:solidFill>
                <a:effectLst/>
                <a:uLnTx/>
                <a:uFillTx/>
                <a:latin typeface="Segoe UI Light"/>
                <a:ea typeface="+mn-ea"/>
                <a:cs typeface="+mn-cs"/>
              </a:rPr>
              <a:t>Using sync from AAD to EXODS, &amp; SPODS they achieve reliability if they miss notifications</a:t>
            </a:r>
          </a:p>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21</a:t>
            </a:fld>
            <a:endParaRPr lang="es-ES"/>
          </a:p>
        </p:txBody>
      </p:sp>
    </p:spTree>
    <p:extLst>
      <p:ext uri="{BB962C8B-B14F-4D97-AF65-F5344CB8AC3E}">
        <p14:creationId xmlns:p14="http://schemas.microsoft.com/office/powerpoint/2010/main" val="47742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--Grupos Office 365:</a:t>
            </a:r>
          </a:p>
          <a:p>
            <a:r>
              <a:rPr lang="es-ES" dirty="0" smtClean="0"/>
              <a:t>	-&gt; Recorrido por las características de un Grupo.</a:t>
            </a:r>
          </a:p>
          <a:p>
            <a:r>
              <a:rPr lang="es-ES" dirty="0" smtClean="0"/>
              <a:t>	-&gt; Integración con Skype For Business (MVP CLUSTER Group)</a:t>
            </a:r>
          </a:p>
          <a:p>
            <a:r>
              <a:rPr lang="es-ES" dirty="0" smtClean="0"/>
              <a:t>	-&gt; Integración con SharePoint Online: Compartir un archivo.</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23</a:t>
            </a:fld>
            <a:endParaRPr lang="es-ES"/>
          </a:p>
        </p:txBody>
      </p:sp>
    </p:spTree>
    <p:extLst>
      <p:ext uri="{BB962C8B-B14F-4D97-AF65-F5344CB8AC3E}">
        <p14:creationId xmlns:p14="http://schemas.microsoft.com/office/powerpoint/2010/main" val="1408816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4000" b="0" i="0" u="none" strike="noStrike" kern="1200" cap="none" spc="0" normalizeH="0" baseline="0" noProof="0" dirty="0" smtClean="0">
                <a:ln>
                  <a:noFill/>
                </a:ln>
                <a:solidFill>
                  <a:schemeClr val="tx1"/>
                </a:solidFill>
                <a:effectLst/>
                <a:uLnTx/>
                <a:uFillTx/>
                <a:latin typeface="Segoe UI Light"/>
                <a:ea typeface="+mn-ea"/>
                <a:cs typeface="+mn-cs"/>
              </a:rPr>
              <a:t>Through admin UI</a:t>
            </a:r>
          </a:p>
          <a:p>
            <a:pPr marL="342900" marR="0" lvl="1" indent="-342900" algn="l" defTabSz="932667" rtl="0" eaLnBrk="1" fontAlgn="auto" latinLnBrk="0" hangingPunct="1">
              <a:lnSpc>
                <a:spcPct val="90000"/>
              </a:lnSpc>
              <a:spcBef>
                <a:spcPct val="20000"/>
              </a:spcBef>
              <a:spcAft>
                <a:spcPts val="0"/>
              </a:spcAft>
              <a:buClr>
                <a:srgbClr val="FFFFFF"/>
              </a:buClr>
              <a:buSzPct val="90000"/>
              <a:buFont typeface="Arial" panose="020B0604020202020204"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Segoe UI"/>
                <a:ea typeface="+mn-ea"/>
                <a:cs typeface="+mn-cs"/>
              </a:rPr>
              <a:t>O365 admin center (not EAC)</a:t>
            </a:r>
          </a:p>
          <a:p>
            <a:pPr marL="342900" marR="0" lvl="1" indent="-342900" algn="l" defTabSz="932667" rtl="0" eaLnBrk="1" fontAlgn="auto" latinLnBrk="0" hangingPunct="1">
              <a:lnSpc>
                <a:spcPct val="90000"/>
              </a:lnSpc>
              <a:spcBef>
                <a:spcPct val="20000"/>
              </a:spcBef>
              <a:spcAft>
                <a:spcPts val="0"/>
              </a:spcAft>
              <a:buClr>
                <a:srgbClr val="FFFFFF"/>
              </a:buClr>
              <a:buSzPct val="90000"/>
              <a:buFont typeface="Arial" panose="020B0604020202020204"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Segoe UI"/>
                <a:ea typeface="+mn-ea"/>
                <a:cs typeface="+mn-cs"/>
              </a:rPr>
              <a:t>AAD Admin Portal / AAD Access Panel</a:t>
            </a:r>
          </a:p>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27</a:t>
            </a:fld>
            <a:endParaRPr lang="es-ES"/>
          </a:p>
        </p:txBody>
      </p:sp>
    </p:spTree>
    <p:extLst>
      <p:ext uri="{BB962C8B-B14F-4D97-AF65-F5344CB8AC3E}">
        <p14:creationId xmlns:p14="http://schemas.microsoft.com/office/powerpoint/2010/main" val="324377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--Administración de Grupos:</a:t>
            </a:r>
          </a:p>
          <a:p>
            <a:r>
              <a:rPr lang="es-ES" dirty="0" smtClean="0"/>
              <a:t>	-&gt; </a:t>
            </a:r>
            <a:r>
              <a:rPr lang="es-ES" dirty="0" err="1" smtClean="0"/>
              <a:t>PowerShell</a:t>
            </a:r>
            <a:endParaRPr lang="es-ES" dirty="0" smtClean="0"/>
          </a:p>
          <a:p>
            <a:r>
              <a:rPr lang="es-ES" dirty="0" smtClean="0"/>
              <a:t>	-&gt; UI</a:t>
            </a:r>
          </a:p>
          <a:p>
            <a:r>
              <a:rPr lang="es-ES" dirty="0" smtClean="0"/>
              <a:t>	-&gt; </a:t>
            </a:r>
            <a:r>
              <a:rPr lang="es-ES" dirty="0" err="1" smtClean="0"/>
              <a:t>Azure</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28</a:t>
            </a:fld>
            <a:endParaRPr lang="es-ES"/>
          </a:p>
        </p:txBody>
      </p:sp>
    </p:spTree>
    <p:extLst>
      <p:ext uri="{BB962C8B-B14F-4D97-AF65-F5344CB8AC3E}">
        <p14:creationId xmlns:p14="http://schemas.microsoft.com/office/powerpoint/2010/main" val="816758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29</a:t>
            </a:fld>
            <a:endParaRPr lang="es-ES"/>
          </a:p>
        </p:txBody>
      </p:sp>
    </p:spTree>
    <p:extLst>
      <p:ext uri="{BB962C8B-B14F-4D97-AF65-F5344CB8AC3E}">
        <p14:creationId xmlns:p14="http://schemas.microsoft.com/office/powerpoint/2010/main" val="4180781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31</a:t>
            </a:fld>
            <a:endParaRPr lang="es-ES"/>
          </a:p>
        </p:txBody>
      </p:sp>
    </p:spTree>
    <p:extLst>
      <p:ext uri="{BB962C8B-B14F-4D97-AF65-F5344CB8AC3E}">
        <p14:creationId xmlns:p14="http://schemas.microsoft.com/office/powerpoint/2010/main" val="951496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966"/>
          <a:stretch/>
        </p:blipFill>
        <p:spPr>
          <a:xfrm>
            <a:off x="1629276" y="440495"/>
            <a:ext cx="8933447" cy="5977011"/>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893"/>
          <a:stretch/>
        </p:blipFill>
        <p:spPr>
          <a:xfrm>
            <a:off x="2404388" y="1914086"/>
            <a:ext cx="7383223" cy="4943914"/>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140127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94752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553171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135058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17374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294592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94274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442015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45559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612308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8781825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818006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126065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1150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3873878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5137505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978667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6844725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92920315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9430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77644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15885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20537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5797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719280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538980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577769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fld id="{69EE511F-36AD-4212-BF75-5AAA8F835ADB}" type="datetimeFigureOut">
              <a:rPr lang="en-US" smtClean="0">
                <a:solidFill>
                  <a:srgbClr val="FFFFFF"/>
                </a:solidFill>
              </a:rPr>
              <a:pPr defTabSz="914367"/>
              <a:t>6/10/2015</a:t>
            </a:fld>
            <a:endParaRPr lang="en-US">
              <a:solidFill>
                <a:srgbClr val="FFFFFF"/>
              </a:solidFill>
            </a:endParaRPr>
          </a:p>
        </p:txBody>
      </p:sp>
      <p:sp>
        <p:nvSpPr>
          <p:cNvPr id="3" name="Footer Placeholder 2"/>
          <p:cNvSpPr>
            <a:spLocks noGrp="1"/>
          </p:cNvSpPr>
          <p:nvPr>
            <p:ph type="ftr" sz="quarter" idx="11"/>
          </p:nvPr>
        </p:nvSpPr>
        <p:spPr/>
        <p:txBody>
          <a:bodyPr/>
          <a:lstStyle/>
          <a:p>
            <a:pPr defTabSz="914367"/>
            <a:endParaRPr lang="en-US">
              <a:solidFill>
                <a:srgbClr val="FFFFFF"/>
              </a:solidFill>
            </a:endParaRPr>
          </a:p>
        </p:txBody>
      </p:sp>
      <p:sp>
        <p:nvSpPr>
          <p:cNvPr id="4" name="Slide Number Placeholder 3"/>
          <p:cNvSpPr>
            <a:spLocks noGrp="1"/>
          </p:cNvSpPr>
          <p:nvPr>
            <p:ph type="sldNum" sz="quarter" idx="12"/>
          </p:nvPr>
        </p:nvSpPr>
        <p:spPr/>
        <p:txBody>
          <a:bodyPr/>
          <a:lstStyle/>
          <a:p>
            <a:pPr defTabSz="914367"/>
            <a:fld id="{073BB543-981E-4C00-A8BA-89CB134122FB}" type="slidenum">
              <a:rPr lang="en-US" smtClean="0">
                <a:solidFill>
                  <a:srgbClr val="FFFFFF"/>
                </a:solidFill>
              </a:rPr>
              <a:pPr defTabSz="914367"/>
              <a:t>‹Nº›</a:t>
            </a:fld>
            <a:endParaRPr lang="en-US">
              <a:solidFill>
                <a:srgbClr val="FFFFFF"/>
              </a:solidFill>
            </a:endParaRPr>
          </a:p>
        </p:txBody>
      </p:sp>
    </p:spTree>
    <p:extLst>
      <p:ext uri="{BB962C8B-B14F-4D97-AF65-F5344CB8AC3E}">
        <p14:creationId xmlns:p14="http://schemas.microsoft.com/office/powerpoint/2010/main" val="195090801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3736921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0894941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503347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603796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873319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297307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688443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985511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0796903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535166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62770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717673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280934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520799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5717578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753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5371014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89079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6638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defRPr/>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defRPr/>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197616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897014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360556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038414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62809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797481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3838886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80621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5589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135098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8698141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2703621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998288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3606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defRPr/>
            </a:pPr>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2552784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462664"/>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130703"/>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prstClr val="white"/>
                </a:solidFill>
                <a:latin typeface="Rabiohead" panose="00000400000000000000" pitchFamily="2" charset="0"/>
              </a:rPr>
              <a:t>Madrid, 9 y 10 de </a:t>
            </a:r>
            <a:r>
              <a:rPr lang="en-US" sz="5400" dirty="0" err="1" smtClean="0">
                <a:solidFill>
                  <a:prstClr val="white"/>
                </a:solidFill>
                <a:latin typeface="Rabiohead" panose="00000400000000000000" pitchFamily="2" charset="0"/>
              </a:rPr>
              <a:t>junio</a:t>
            </a:r>
            <a:r>
              <a:rPr lang="en-US" sz="5400" dirty="0" smtClean="0">
                <a:solidFill>
                  <a:prstClr val="white"/>
                </a:solidFill>
                <a:latin typeface="Rabiohead" panose="00000400000000000000" pitchFamily="2" charset="0"/>
              </a:rPr>
              <a:t> de 2015</a:t>
            </a:r>
            <a:endParaRPr lang="es-ES" sz="5400" dirty="0">
              <a:solidFill>
                <a:prstClr val="white"/>
              </a:solidFill>
              <a:latin typeface="Rabiohead" panose="00000400000000000000" pitchFamily="2" charset="0"/>
            </a:endParaRPr>
          </a:p>
        </p:txBody>
      </p:sp>
    </p:spTree>
    <p:extLst>
      <p:ext uri="{BB962C8B-B14F-4D97-AF65-F5344CB8AC3E}">
        <p14:creationId xmlns:p14="http://schemas.microsoft.com/office/powerpoint/2010/main" val="32689829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40387290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39348358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endParaRPr>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35339412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prstClr val="white"/>
              </a:solidFill>
            </a:endParaRPr>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410808628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36731482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72C5"/>
              </a:solidFill>
            </a:endParaRPr>
          </a:p>
        </p:txBody>
      </p:sp>
    </p:spTree>
    <p:extLst>
      <p:ext uri="{BB962C8B-B14F-4D97-AF65-F5344CB8AC3E}">
        <p14:creationId xmlns:p14="http://schemas.microsoft.com/office/powerpoint/2010/main" val="3890654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9012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39439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094052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459"/>
          <a:stretch/>
        </p:blipFill>
        <p:spPr>
          <a:xfrm>
            <a:off x="1337984" y="227285"/>
            <a:ext cx="9516031" cy="6403429"/>
          </a:xfrm>
          <a:prstGeom prst="rect">
            <a:avLst/>
          </a:prstGeom>
        </p:spPr>
      </p:pic>
    </p:spTree>
    <p:extLst>
      <p:ext uri="{BB962C8B-B14F-4D97-AF65-F5344CB8AC3E}">
        <p14:creationId xmlns:p14="http://schemas.microsoft.com/office/powerpoint/2010/main" val="39199474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026"/>
          <a:stretch/>
        </p:blipFill>
        <p:spPr>
          <a:xfrm>
            <a:off x="2518167" y="2019458"/>
            <a:ext cx="7155665" cy="4838670"/>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42496899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0.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10.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10.pn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5.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32476500"/>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309884"/>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0027456"/>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44185652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9.emf"/><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image" Target="../media/image78.JPG"/><Relationship Id="rId1" Type="http://schemas.openxmlformats.org/officeDocument/2006/relationships/slideLayout" Target="../slideLayouts/slideLayout8.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G"/></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6.png"/><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github.com/iberianSPC/" TargetMode="Externa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5.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745558" y="880947"/>
            <a:ext cx="4938132" cy="985953"/>
          </a:xfrm>
        </p:spPr>
        <p:txBody>
          <a:bodyPr/>
          <a:lstStyle/>
          <a:p>
            <a:r>
              <a:rPr lang="es-ES" sz="4400" dirty="0" smtClean="0"/>
              <a:t>Social</a:t>
            </a:r>
            <a:endParaRPr lang="es-ES" sz="4400" dirty="0"/>
          </a:p>
        </p:txBody>
      </p:sp>
      <p:grpSp>
        <p:nvGrpSpPr>
          <p:cNvPr id="20" name="Group 25"/>
          <p:cNvGrpSpPr/>
          <p:nvPr/>
        </p:nvGrpSpPr>
        <p:grpSpPr>
          <a:xfrm>
            <a:off x="253472" y="833561"/>
            <a:ext cx="668268" cy="405834"/>
            <a:chOff x="205187" y="4748102"/>
            <a:chExt cx="1076201" cy="516710"/>
          </a:xfrm>
        </p:grpSpPr>
        <p:pic>
          <p:nvPicPr>
            <p:cNvPr id="21"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22" name="Group 24"/>
            <p:cNvGrpSpPr/>
            <p:nvPr/>
          </p:nvGrpSpPr>
          <p:grpSpPr>
            <a:xfrm>
              <a:off x="205187" y="4748102"/>
              <a:ext cx="305346" cy="516710"/>
              <a:chOff x="1532979" y="5298659"/>
              <a:chExt cx="457746" cy="774603"/>
            </a:xfrm>
          </p:grpSpPr>
          <p:sp>
            <p:nvSpPr>
              <p:cNvPr id="26"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34"/>
            <p:cNvGrpSpPr/>
            <p:nvPr/>
          </p:nvGrpSpPr>
          <p:grpSpPr>
            <a:xfrm>
              <a:off x="976042" y="4748102"/>
              <a:ext cx="305346" cy="516710"/>
              <a:chOff x="1532979" y="5298659"/>
              <a:chExt cx="457746" cy="774603"/>
            </a:xfrm>
          </p:grpSpPr>
          <p:sp>
            <p:nvSpPr>
              <p:cNvPr id="24"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 name="Group 25"/>
          <p:cNvGrpSpPr/>
          <p:nvPr/>
        </p:nvGrpSpPr>
        <p:grpSpPr>
          <a:xfrm>
            <a:off x="8546356" y="1171006"/>
            <a:ext cx="668268" cy="405834"/>
            <a:chOff x="205187" y="4748102"/>
            <a:chExt cx="1076201" cy="516710"/>
          </a:xfrm>
        </p:grpSpPr>
        <p:pic>
          <p:nvPicPr>
            <p:cNvPr id="30"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31" name="Group 24"/>
            <p:cNvGrpSpPr/>
            <p:nvPr/>
          </p:nvGrpSpPr>
          <p:grpSpPr>
            <a:xfrm>
              <a:off x="205187" y="4748102"/>
              <a:ext cx="305346" cy="516710"/>
              <a:chOff x="1532979" y="5298659"/>
              <a:chExt cx="457746" cy="774603"/>
            </a:xfrm>
          </p:grpSpPr>
          <p:sp>
            <p:nvSpPr>
              <p:cNvPr id="51"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34"/>
            <p:cNvGrpSpPr/>
            <p:nvPr/>
          </p:nvGrpSpPr>
          <p:grpSpPr>
            <a:xfrm>
              <a:off x="976042" y="4748102"/>
              <a:ext cx="305346" cy="516710"/>
              <a:chOff x="1532979" y="5298659"/>
              <a:chExt cx="457746" cy="774603"/>
            </a:xfrm>
          </p:grpSpPr>
          <p:sp>
            <p:nvSpPr>
              <p:cNvPr id="49"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54" name="Picture Placeholder 1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50" b="950"/>
          <a:stretch>
            <a:fillRect/>
          </a:stretch>
        </p:blipFill>
        <p:spPr/>
      </p:pic>
      <p:sp>
        <p:nvSpPr>
          <p:cNvPr id="56" name="Content Placeholder 6"/>
          <p:cNvSpPr txBox="1">
            <a:spLocks/>
          </p:cNvSpPr>
          <p:nvPr/>
        </p:nvSpPr>
        <p:spPr>
          <a:xfrm>
            <a:off x="6743892" y="2131093"/>
            <a:ext cx="5314613" cy="3721769"/>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Poder de elección: Grupos</a:t>
            </a:r>
            <a:r>
              <a:rPr kumimoji="0" lang="es-ES" sz="1800" b="0" i="0" u="none" strike="noStrike" kern="1200" cap="none" spc="0" normalizeH="0" noProof="0" dirty="0" smtClean="0">
                <a:ln>
                  <a:noFill/>
                </a:ln>
                <a:solidFill>
                  <a:srgbClr val="FFFFFF"/>
                </a:solidFill>
                <a:effectLst/>
                <a:uLnTx/>
                <a:uFillTx/>
                <a:latin typeface="Segoe UI" pitchFamily="34" charset="0"/>
                <a:cs typeface="Segoe UI" pitchFamily="34" charset="0"/>
              </a:rPr>
              <a:t> de Office 365 vs. </a:t>
            </a:r>
            <a:r>
              <a:rPr kumimoji="0" lang="es-ES" sz="1800" b="0" i="0" u="none" strike="noStrike" kern="1200" cap="none" spc="0" normalizeH="0" noProof="0" dirty="0" err="1" smtClean="0">
                <a:ln>
                  <a:noFill/>
                </a:ln>
                <a:solidFill>
                  <a:srgbClr val="FFFFFF"/>
                </a:solidFill>
                <a:effectLst/>
                <a:uLnTx/>
                <a:uFillTx/>
                <a:latin typeface="Segoe UI" pitchFamily="34" charset="0"/>
                <a:cs typeface="Segoe UI" pitchFamily="34" charset="0"/>
              </a:rPr>
              <a:t>Yammer</a:t>
            </a:r>
            <a:endParaRPr kumimoji="0" lang="es-ES" sz="1800" b="0" i="0" u="none" strike="noStrike" kern="1200" cap="none" spc="0" normalizeH="0" noProof="0" dirty="0" smtClean="0">
              <a:ln>
                <a:noFill/>
              </a:ln>
              <a:solidFill>
                <a:srgbClr val="FFFFFF"/>
              </a:solidFill>
              <a:effectLst/>
              <a:uLnTx/>
              <a:uFillTx/>
              <a:latin typeface="Segoe UI" pitchFamily="34" charset="0"/>
              <a:cs typeface="Segoe UI" pitchFamily="34" charset="0"/>
            </a:endParaRP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lang="es-ES" baseline="0" dirty="0" smtClean="0">
                <a:solidFill>
                  <a:srgbClr val="FFFFFF"/>
                </a:solidFill>
              </a:rPr>
              <a:t>Mejora</a:t>
            </a:r>
            <a:r>
              <a:rPr lang="es-ES" dirty="0" smtClean="0">
                <a:solidFill>
                  <a:srgbClr val="FFFFFF"/>
                </a:solidFill>
              </a:rPr>
              <a:t> continua en </a:t>
            </a:r>
            <a:r>
              <a:rPr lang="es-ES" dirty="0" err="1" smtClean="0">
                <a:solidFill>
                  <a:srgbClr val="FFFFFF"/>
                </a:solidFill>
              </a:rPr>
              <a:t>Yammer</a:t>
            </a:r>
            <a:r>
              <a:rPr lang="es-ES" dirty="0" smtClean="0">
                <a:solidFill>
                  <a:srgbClr val="FFFFFF"/>
                </a:solidFill>
              </a:rPr>
              <a:t>: Single </a:t>
            </a:r>
            <a:r>
              <a:rPr lang="es-ES" dirty="0" err="1" smtClean="0">
                <a:solidFill>
                  <a:srgbClr val="FFFFFF"/>
                </a:solidFill>
              </a:rPr>
              <a:t>Sign</a:t>
            </a:r>
            <a:r>
              <a:rPr lang="es-ES" dirty="0" smtClean="0">
                <a:solidFill>
                  <a:srgbClr val="FFFFFF"/>
                </a:solidFill>
              </a:rPr>
              <a:t> </a:t>
            </a:r>
            <a:r>
              <a:rPr lang="es-ES" dirty="0" err="1" smtClean="0">
                <a:solidFill>
                  <a:srgbClr val="FFFFFF"/>
                </a:solidFill>
              </a:rPr>
              <a:t>On</a:t>
            </a:r>
            <a:r>
              <a:rPr lang="es-ES" dirty="0" smtClean="0">
                <a:solidFill>
                  <a:srgbClr val="FFFFFF"/>
                </a:solidFill>
              </a:rPr>
              <a:t>, Nueva UX, </a:t>
            </a:r>
            <a:r>
              <a:rPr lang="es-ES" dirty="0" err="1" smtClean="0">
                <a:solidFill>
                  <a:srgbClr val="FFFFFF"/>
                </a:solidFill>
              </a:rPr>
              <a:t>etc</a:t>
            </a:r>
            <a:endPar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Descubrir</a:t>
            </a:r>
            <a:r>
              <a:rPr kumimoji="0" lang="es-ES" sz="1800" b="0" i="0" u="none" strike="noStrike" kern="1200" cap="none" spc="0" normalizeH="0" noProof="0" dirty="0" smtClean="0">
                <a:ln>
                  <a:noFill/>
                </a:ln>
                <a:solidFill>
                  <a:srgbClr val="FFFFFF"/>
                </a:solidFill>
                <a:effectLst/>
                <a:uLnTx/>
                <a:uFillTx/>
                <a:latin typeface="Segoe UI" pitchFamily="34" charset="0"/>
                <a:cs typeface="Segoe UI" pitchFamily="34" charset="0"/>
              </a:rPr>
              <a:t> información: </a:t>
            </a:r>
            <a:r>
              <a:rPr kumimoji="0" lang="es-ES" sz="1800" b="0" i="0" u="none" strike="noStrike" kern="1200" cap="none" spc="0" normalizeH="0" baseline="0" noProof="0" dirty="0" err="1" smtClean="0">
                <a:ln>
                  <a:noFill/>
                </a:ln>
                <a:solidFill>
                  <a:srgbClr val="FFFFFF"/>
                </a:solidFill>
                <a:effectLst/>
                <a:uLnTx/>
                <a:uFillTx/>
                <a:latin typeface="Segoe UI" pitchFamily="34" charset="0"/>
                <a:cs typeface="Segoe UI" pitchFamily="34" charset="0"/>
              </a:rPr>
              <a:t>Delve</a:t>
            </a: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 + Office </a:t>
            </a:r>
            <a:r>
              <a:rPr kumimoji="0" lang="es-ES" sz="1800" b="0" i="0" u="none" strike="noStrike" kern="1200" cap="none" spc="0" normalizeH="0" baseline="0" noProof="0" dirty="0" err="1" smtClean="0">
                <a:ln>
                  <a:noFill/>
                </a:ln>
                <a:solidFill>
                  <a:srgbClr val="FFFFFF"/>
                </a:solidFill>
                <a:effectLst/>
                <a:uLnTx/>
                <a:uFillTx/>
                <a:latin typeface="Segoe UI" pitchFamily="34" charset="0"/>
                <a:cs typeface="Segoe UI" pitchFamily="34" charset="0"/>
              </a:rPr>
              <a:t>Graph</a:t>
            </a:r>
            <a:endPar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Office 365 Video</a:t>
            </a: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kumimoji="0" lang="es-E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rPr>
              <a:t>ODFB</a:t>
            </a:r>
          </a:p>
          <a:p>
            <a:pPr marL="285750" marR="0" lvl="0" indent="-285750" algn="l" defTabSz="914363" rtl="0" eaLnBrk="1" fontAlgn="auto" latinLnBrk="0" hangingPunct="1">
              <a:lnSpc>
                <a:spcPct val="100000"/>
              </a:lnSpc>
              <a:spcBef>
                <a:spcPts val="0"/>
              </a:spcBef>
              <a:spcAft>
                <a:spcPts val="600"/>
              </a:spcAft>
              <a:buClrTx/>
              <a:buSzPct val="80000"/>
              <a:buFont typeface="Wingdings" panose="05000000000000000000" pitchFamily="2" charset="2"/>
              <a:buChar char="ü"/>
              <a:tabLst/>
              <a:defRPr/>
            </a:pPr>
            <a:r>
              <a:rPr lang="es-ES" dirty="0" smtClean="0">
                <a:solidFill>
                  <a:srgbClr val="FFFFFF"/>
                </a:solidFill>
              </a:rPr>
              <a:t>Conversaciones </a:t>
            </a:r>
            <a:r>
              <a:rPr lang="es-ES" dirty="0" err="1" smtClean="0">
                <a:solidFill>
                  <a:srgbClr val="FFFFFF"/>
                </a:solidFill>
              </a:rPr>
              <a:t>Everywhere</a:t>
            </a:r>
            <a:r>
              <a:rPr lang="es-ES" dirty="0" smtClean="0">
                <a:solidFill>
                  <a:srgbClr val="FFFFFF"/>
                </a:solidFill>
              </a:rPr>
              <a:t>: Documentos (</a:t>
            </a:r>
            <a:r>
              <a:rPr lang="es-ES" dirty="0" err="1" smtClean="0">
                <a:solidFill>
                  <a:srgbClr val="FFFFFF"/>
                </a:solidFill>
              </a:rPr>
              <a:t>Yammer</a:t>
            </a:r>
            <a:r>
              <a:rPr lang="es-ES" dirty="0" smtClean="0">
                <a:solidFill>
                  <a:srgbClr val="FFFFFF"/>
                </a:solidFill>
              </a:rPr>
              <a:t>, Grupos, ODFB), Paneles de </a:t>
            </a:r>
            <a:r>
              <a:rPr lang="es-ES" dirty="0" err="1" smtClean="0">
                <a:solidFill>
                  <a:srgbClr val="FFFFFF"/>
                </a:solidFill>
              </a:rPr>
              <a:t>Delve</a:t>
            </a:r>
            <a:r>
              <a:rPr lang="es-ES" dirty="0" smtClean="0">
                <a:solidFill>
                  <a:srgbClr val="FFFFFF"/>
                </a:solidFill>
              </a:rPr>
              <a:t>, Videos de office 365 </a:t>
            </a: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8603775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78934" y="869797"/>
            <a:ext cx="4938132" cy="1008718"/>
          </a:xfrm>
        </p:spPr>
        <p:txBody>
          <a:bodyPr/>
          <a:lstStyle/>
          <a:p>
            <a:r>
              <a:rPr lang="es-ES" sz="4400" dirty="0" err="1" smtClean="0"/>
              <a:t>Delve</a:t>
            </a:r>
            <a:endParaRPr lang="es-ES" sz="4400" dirty="0"/>
          </a:p>
        </p:txBody>
      </p:sp>
      <p:sp>
        <p:nvSpPr>
          <p:cNvPr id="5" name="Marcador de posición de imagen 4"/>
          <p:cNvSpPr>
            <a:spLocks noGrp="1"/>
          </p:cNvSpPr>
          <p:nvPr>
            <p:ph type="pic" sz="quarter" idx="10"/>
          </p:nvPr>
        </p:nvSpPr>
        <p:spPr>
          <a:xfrm>
            <a:off x="6151127" y="-50153"/>
            <a:ext cx="6096000" cy="6858000"/>
          </a:xfrm>
        </p:spPr>
      </p:sp>
      <p:grpSp>
        <p:nvGrpSpPr>
          <p:cNvPr id="6" name="Group 25"/>
          <p:cNvGrpSpPr/>
          <p:nvPr/>
        </p:nvGrpSpPr>
        <p:grpSpPr>
          <a:xfrm>
            <a:off x="2379732" y="1171239"/>
            <a:ext cx="668268" cy="405834"/>
            <a:chOff x="205187" y="4748102"/>
            <a:chExt cx="1076201" cy="51671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8" name="Group 24"/>
            <p:cNvGrpSpPr/>
            <p:nvPr/>
          </p:nvGrpSpPr>
          <p:grpSpPr>
            <a:xfrm>
              <a:off x="205187" y="4748102"/>
              <a:ext cx="305346" cy="516710"/>
              <a:chOff x="1532979" y="5298659"/>
              <a:chExt cx="457746" cy="774603"/>
            </a:xfrm>
          </p:grpSpPr>
          <p:sp>
            <p:nvSpPr>
              <p:cNvPr id="12"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34"/>
            <p:cNvGrpSpPr/>
            <p:nvPr/>
          </p:nvGrpSpPr>
          <p:grpSpPr>
            <a:xfrm>
              <a:off x="976042" y="4748102"/>
              <a:ext cx="305346" cy="516710"/>
              <a:chOff x="1532979" y="5298659"/>
              <a:chExt cx="457746" cy="774603"/>
            </a:xfrm>
          </p:grpSpPr>
          <p:sp>
            <p:nvSpPr>
              <p:cNvPr id="10"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 name="Content Placeholder 6"/>
          <p:cNvSpPr txBox="1">
            <a:spLocks/>
          </p:cNvSpPr>
          <p:nvPr/>
        </p:nvSpPr>
        <p:spPr>
          <a:xfrm>
            <a:off x="671099" y="2131094"/>
            <a:ext cx="5314613" cy="2132794"/>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0" indent="-285750">
              <a:buFont typeface="Wingdings" panose="05000000000000000000" pitchFamily="2" charset="2"/>
              <a:buChar char="ü"/>
            </a:pPr>
            <a:r>
              <a:rPr lang="es-ES" dirty="0"/>
              <a:t>Primera App en usar el poder de Office </a:t>
            </a:r>
            <a:r>
              <a:rPr lang="es-ES" dirty="0" err="1"/>
              <a:t>Graph</a:t>
            </a:r>
            <a:endParaRPr lang="es-ES" dirty="0"/>
          </a:p>
          <a:p>
            <a:pPr marL="285750" lvl="0" indent="-285750">
              <a:buFont typeface="Wingdings" panose="05000000000000000000" pitchFamily="2" charset="2"/>
              <a:buChar char="ü"/>
            </a:pPr>
            <a:r>
              <a:rPr lang="es-ES" dirty="0"/>
              <a:t>Office </a:t>
            </a:r>
            <a:r>
              <a:rPr lang="es-ES" dirty="0" err="1"/>
              <a:t>Graph</a:t>
            </a:r>
            <a:r>
              <a:rPr lang="es-ES" dirty="0"/>
              <a:t>: proporciona la capacidad de buscar y descubrir contenido a lo largo de Office 365 a partir de “señales”</a:t>
            </a:r>
          </a:p>
          <a:p>
            <a:pPr marL="285750" lvl="0" indent="-285750">
              <a:buFont typeface="Wingdings" panose="05000000000000000000" pitchFamily="2" charset="2"/>
              <a:buChar char="ü"/>
            </a:pPr>
            <a:r>
              <a:rPr lang="es-ES" dirty="0"/>
              <a:t>Señales procedentes de: SharePoint, Exchange </a:t>
            </a:r>
            <a:r>
              <a:rPr lang="es-ES" dirty="0" smtClean="0"/>
              <a:t>, Skype, </a:t>
            </a:r>
            <a:r>
              <a:rPr lang="es-ES" dirty="0" err="1" smtClean="0"/>
              <a:t>Yammer</a:t>
            </a:r>
            <a:r>
              <a:rPr lang="es-ES" dirty="0" smtClean="0"/>
              <a:t>, Fuentes </a:t>
            </a:r>
            <a:r>
              <a:rPr lang="es-ES" dirty="0" err="1" smtClean="0"/>
              <a:t>OnPremises</a:t>
            </a:r>
            <a:endParaRPr lang="es-ES" dirty="0"/>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grpSp>
        <p:nvGrpSpPr>
          <p:cNvPr id="17" name="Group 11"/>
          <p:cNvGrpSpPr/>
          <p:nvPr/>
        </p:nvGrpSpPr>
        <p:grpSpPr>
          <a:xfrm>
            <a:off x="6247582" y="131290"/>
            <a:ext cx="2826843" cy="2542336"/>
            <a:chOff x="4136524" y="4458071"/>
            <a:chExt cx="2495550" cy="2192991"/>
          </a:xfrm>
        </p:grpSpPr>
        <p:pic>
          <p:nvPicPr>
            <p:cNvPr id="18" name="Picture 6"/>
            <p:cNvPicPr>
              <a:picLocks noChangeAspect="1"/>
            </p:cNvPicPr>
            <p:nvPr/>
          </p:nvPicPr>
          <p:blipFill>
            <a:blip r:embed="rId3"/>
            <a:stretch>
              <a:fillRect/>
            </a:stretch>
          </p:blipFill>
          <p:spPr>
            <a:xfrm>
              <a:off x="4136524" y="4458071"/>
              <a:ext cx="2495550" cy="1552575"/>
            </a:xfrm>
            <a:prstGeom prst="rect">
              <a:avLst/>
            </a:prstGeom>
          </p:spPr>
        </p:pic>
        <p:sp>
          <p:nvSpPr>
            <p:cNvPr id="19" name="TextBox 60"/>
            <p:cNvSpPr txBox="1"/>
            <p:nvPr/>
          </p:nvSpPr>
          <p:spPr>
            <a:xfrm>
              <a:off x="4541741" y="6010646"/>
              <a:ext cx="1629319"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smtClean="0">
                  <a:solidFill>
                    <a:srgbClr val="000000"/>
                  </a:solidFill>
                  <a:latin typeface="Segoe UI Light"/>
                </a:rPr>
                <a:t>Personas</a:t>
              </a:r>
              <a:endParaRPr lang="en-US" sz="2448" dirty="0">
                <a:solidFill>
                  <a:srgbClr val="000000"/>
                </a:solidFill>
                <a:latin typeface="Segoe UI Light"/>
              </a:endParaRPr>
            </a:p>
          </p:txBody>
        </p:sp>
      </p:grpSp>
      <p:grpSp>
        <p:nvGrpSpPr>
          <p:cNvPr id="20" name="Group 16"/>
          <p:cNvGrpSpPr/>
          <p:nvPr/>
        </p:nvGrpSpPr>
        <p:grpSpPr>
          <a:xfrm>
            <a:off x="9231545" y="187470"/>
            <a:ext cx="2826000" cy="2422431"/>
            <a:chOff x="6638978" y="4467595"/>
            <a:chExt cx="2457450" cy="2042384"/>
          </a:xfrm>
        </p:grpSpPr>
        <p:pic>
          <p:nvPicPr>
            <p:cNvPr id="21" name="Picture 13"/>
            <p:cNvPicPr>
              <a:picLocks noChangeAspect="1"/>
            </p:cNvPicPr>
            <p:nvPr/>
          </p:nvPicPr>
          <p:blipFill>
            <a:blip r:embed="rId4"/>
            <a:stretch>
              <a:fillRect/>
            </a:stretch>
          </p:blipFill>
          <p:spPr>
            <a:xfrm>
              <a:off x="6638978" y="4467595"/>
              <a:ext cx="2457450" cy="1533525"/>
            </a:xfrm>
            <a:prstGeom prst="rect">
              <a:avLst/>
            </a:prstGeom>
          </p:spPr>
        </p:pic>
        <p:sp>
          <p:nvSpPr>
            <p:cNvPr id="22" name="TextBox 61"/>
            <p:cNvSpPr txBox="1"/>
            <p:nvPr/>
          </p:nvSpPr>
          <p:spPr>
            <a:xfrm>
              <a:off x="7152967" y="5970036"/>
              <a:ext cx="1429472" cy="539943"/>
            </a:xfrm>
            <a:prstGeom prst="rect">
              <a:avLst/>
            </a:prstGeom>
            <a:noFill/>
          </p:spPr>
          <p:txBody>
            <a:bodyPr wrap="square" lIns="186521" tIns="149217" rIns="186521" bIns="149217" rtlCol="0">
              <a:spAutoFit/>
            </a:bodyPr>
            <a:lstStyle/>
            <a:p>
              <a:pPr algn="ctr">
                <a:lnSpc>
                  <a:spcPct val="90000"/>
                </a:lnSpc>
                <a:spcAft>
                  <a:spcPts val="612"/>
                </a:spcAft>
              </a:pPr>
              <a:r>
                <a:rPr lang="es-ES" sz="2448" dirty="0" smtClean="0">
                  <a:solidFill>
                    <a:srgbClr val="000000"/>
                  </a:solidFill>
                  <a:latin typeface="Segoe UI Light"/>
                </a:rPr>
                <a:t>Grupos</a:t>
              </a:r>
              <a:endParaRPr lang="es-ES" sz="2448" dirty="0">
                <a:solidFill>
                  <a:srgbClr val="000000"/>
                </a:solidFill>
                <a:latin typeface="Segoe UI Light"/>
              </a:endParaRPr>
            </a:p>
          </p:txBody>
        </p:sp>
      </p:grpSp>
      <p:grpSp>
        <p:nvGrpSpPr>
          <p:cNvPr id="23" name="Group 15"/>
          <p:cNvGrpSpPr/>
          <p:nvPr/>
        </p:nvGrpSpPr>
        <p:grpSpPr>
          <a:xfrm>
            <a:off x="6361414" y="2536057"/>
            <a:ext cx="2826000" cy="2417686"/>
            <a:chOff x="9144654" y="4445783"/>
            <a:chExt cx="2457450" cy="2025726"/>
          </a:xfrm>
        </p:grpSpPr>
        <p:pic>
          <p:nvPicPr>
            <p:cNvPr id="24" name="Picture 62"/>
            <p:cNvPicPr>
              <a:picLocks noChangeAspect="1"/>
            </p:cNvPicPr>
            <p:nvPr/>
          </p:nvPicPr>
          <p:blipFill>
            <a:blip r:embed="rId4"/>
            <a:stretch>
              <a:fillRect/>
            </a:stretch>
          </p:blipFill>
          <p:spPr>
            <a:xfrm>
              <a:off x="9144654" y="4445783"/>
              <a:ext cx="2457450" cy="1533525"/>
            </a:xfrm>
            <a:prstGeom prst="rect">
              <a:avLst/>
            </a:prstGeom>
          </p:spPr>
        </p:pic>
        <p:sp>
          <p:nvSpPr>
            <p:cNvPr id="25" name="TextBox 63"/>
            <p:cNvSpPr txBox="1"/>
            <p:nvPr/>
          </p:nvSpPr>
          <p:spPr>
            <a:xfrm>
              <a:off x="9292395" y="5934918"/>
              <a:ext cx="2161967" cy="536591"/>
            </a:xfrm>
            <a:prstGeom prst="rect">
              <a:avLst/>
            </a:prstGeom>
            <a:noFill/>
          </p:spPr>
          <p:txBody>
            <a:bodyPr wrap="square" lIns="186521" tIns="149217" rIns="186521" bIns="149217" rtlCol="0">
              <a:spAutoFit/>
            </a:bodyPr>
            <a:lstStyle/>
            <a:p>
              <a:pPr algn="ctr">
                <a:lnSpc>
                  <a:spcPct val="90000"/>
                </a:lnSpc>
                <a:spcAft>
                  <a:spcPts val="612"/>
                </a:spcAft>
              </a:pPr>
              <a:r>
                <a:rPr lang="es-ES" sz="2448" dirty="0" smtClean="0">
                  <a:solidFill>
                    <a:srgbClr val="000000"/>
                  </a:solidFill>
                  <a:latin typeface="Segoe UI Light"/>
                </a:rPr>
                <a:t>Organización</a:t>
              </a:r>
              <a:endParaRPr lang="es-ES" sz="2448" dirty="0">
                <a:solidFill>
                  <a:srgbClr val="000000"/>
                </a:solidFill>
                <a:latin typeface="Segoe UI Light"/>
              </a:endParaRPr>
            </a:p>
          </p:txBody>
        </p:sp>
        <p:pic>
          <p:nvPicPr>
            <p:cNvPr id="26" name="Picture 14"/>
            <p:cNvPicPr>
              <a:picLocks noChangeAspect="1"/>
            </p:cNvPicPr>
            <p:nvPr/>
          </p:nvPicPr>
          <p:blipFill>
            <a:blip r:embed="rId5"/>
            <a:stretch>
              <a:fillRect/>
            </a:stretch>
          </p:blipFill>
          <p:spPr>
            <a:xfrm>
              <a:off x="9288195" y="4562872"/>
              <a:ext cx="2111642" cy="1237403"/>
            </a:xfrm>
            <a:prstGeom prst="rect">
              <a:avLst/>
            </a:prstGeom>
          </p:spPr>
        </p:pic>
      </p:grpSp>
      <p:sp>
        <p:nvSpPr>
          <p:cNvPr id="53" name="TextBox 78"/>
          <p:cNvSpPr txBox="1"/>
          <p:nvPr/>
        </p:nvSpPr>
        <p:spPr>
          <a:xfrm>
            <a:off x="2288337" y="5719980"/>
            <a:ext cx="2829654" cy="670512"/>
          </a:xfrm>
          <a:prstGeom prst="rect">
            <a:avLst/>
          </a:prstGeom>
          <a:noFill/>
        </p:spPr>
        <p:txBody>
          <a:bodyPr wrap="square" rtlCol="0">
            <a:spAutoFit/>
          </a:bodyPr>
          <a:lstStyle/>
          <a:p>
            <a:pPr defTabSz="932563"/>
            <a:r>
              <a:rPr lang="en-US" sz="3672" dirty="0">
                <a:solidFill>
                  <a:prstClr val="white"/>
                </a:solidFill>
                <a:latin typeface="Segoe UI Light"/>
              </a:rPr>
              <a:t>Office Graph</a:t>
            </a:r>
          </a:p>
        </p:txBody>
      </p:sp>
      <p:pic>
        <p:nvPicPr>
          <p:cNvPr id="54" name="Picture 140"/>
          <p:cNvPicPr>
            <a:picLocks noChangeAspect="1"/>
          </p:cNvPicPr>
          <p:nvPr/>
        </p:nvPicPr>
        <p:blipFill>
          <a:blip r:embed="rId6"/>
          <a:stretch>
            <a:fillRect/>
          </a:stretch>
        </p:blipFill>
        <p:spPr>
          <a:xfrm>
            <a:off x="1014696" y="5337312"/>
            <a:ext cx="1310949" cy="1424944"/>
          </a:xfrm>
          <a:prstGeom prst="rect">
            <a:avLst/>
          </a:prstGeom>
        </p:spPr>
      </p:pic>
      <p:grpSp>
        <p:nvGrpSpPr>
          <p:cNvPr id="55" name="Group 9"/>
          <p:cNvGrpSpPr/>
          <p:nvPr/>
        </p:nvGrpSpPr>
        <p:grpSpPr>
          <a:xfrm>
            <a:off x="297844" y="4642265"/>
            <a:ext cx="5534477" cy="901469"/>
            <a:chOff x="1028966" y="1210241"/>
            <a:chExt cx="8658834" cy="1544895"/>
          </a:xfrm>
        </p:grpSpPr>
        <p:grpSp>
          <p:nvGrpSpPr>
            <p:cNvPr id="56" name="Group 79"/>
            <p:cNvGrpSpPr/>
            <p:nvPr/>
          </p:nvGrpSpPr>
          <p:grpSpPr>
            <a:xfrm>
              <a:off x="2776339" y="1213310"/>
              <a:ext cx="1623051" cy="1483362"/>
              <a:chOff x="2063970" y="582791"/>
              <a:chExt cx="1591597" cy="1454615"/>
            </a:xfrm>
          </p:grpSpPr>
          <p:sp>
            <p:nvSpPr>
              <p:cNvPr id="77"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78" name="Isosceles Triangle 81"/>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7" name="Picture 8" descr="C:\Users\Nicole\Documents\Work\MS Resource\Logos\Outlook.com_rgb_Wht.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3117168" y="1396675"/>
              <a:ext cx="921067" cy="798181"/>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12"/>
            <p:cNvGrpSpPr/>
            <p:nvPr/>
          </p:nvGrpSpPr>
          <p:grpSpPr>
            <a:xfrm>
              <a:off x="1028966" y="1213310"/>
              <a:ext cx="2021918" cy="1541826"/>
              <a:chOff x="651173" y="967670"/>
              <a:chExt cx="2021918" cy="1541826"/>
            </a:xfrm>
          </p:grpSpPr>
          <p:sp>
            <p:nvSpPr>
              <p:cNvPr id="73" name="Rectangle 93"/>
              <p:cNvSpPr/>
              <p:nvPr/>
            </p:nvSpPr>
            <p:spPr>
              <a:xfrm>
                <a:off x="651173" y="967670"/>
                <a:ext cx="1628752" cy="1166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nb-NO" sz="1836" dirty="0">
                  <a:solidFill>
                    <a:prstClr val="white"/>
                  </a:solidFill>
                </a:endParaRPr>
              </a:p>
            </p:txBody>
          </p:sp>
          <p:sp>
            <p:nvSpPr>
              <p:cNvPr id="74" name="Isosceles Triangle 100"/>
              <p:cNvSpPr/>
              <p:nvPr/>
            </p:nvSpPr>
            <p:spPr bwMode="auto">
              <a:xfrm rot="10800000">
                <a:off x="864057" y="2123584"/>
                <a:ext cx="1222953" cy="318452"/>
              </a:xfrm>
              <a:prstGeom prst="triangl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2" descr="\\MAGNUM\Projects\Microsoft\Cloud Power FY12\Design\ICONS_PNG\Next_Gen_Application.png"/>
              <p:cNvPicPr>
                <a:picLocks noChangeAspect="1" noChangeArrowheads="1"/>
              </p:cNvPicPr>
              <p:nvPr/>
            </p:nvPicPr>
            <p:blipFill>
              <a:blip r:embed="rId8" cstate="print">
                <a:lum bright="100000"/>
              </a:blip>
              <a:srcRect/>
              <a:stretch>
                <a:fillRect/>
              </a:stretch>
            </p:blipFill>
            <p:spPr bwMode="auto">
              <a:xfrm>
                <a:off x="930385" y="1061995"/>
                <a:ext cx="864171" cy="863946"/>
              </a:xfrm>
              <a:prstGeom prst="rect">
                <a:avLst/>
              </a:prstGeom>
              <a:noFill/>
            </p:spPr>
          </p:pic>
          <p:sp>
            <p:nvSpPr>
              <p:cNvPr id="76" name="TextBox 1"/>
              <p:cNvSpPr txBox="1"/>
              <p:nvPr/>
            </p:nvSpPr>
            <p:spPr>
              <a:xfrm>
                <a:off x="827138" y="1708234"/>
                <a:ext cx="1845953" cy="801262"/>
              </a:xfrm>
              <a:prstGeom prst="rect">
                <a:avLst/>
              </a:prstGeom>
              <a:noFill/>
            </p:spPr>
            <p:txBody>
              <a:bodyPr wrap="square" lIns="186521" tIns="149217" rIns="186521" bIns="149217" rtlCol="0">
                <a:spAutoFit/>
              </a:bodyPr>
              <a:lstStyle/>
              <a:p>
                <a:pPr>
                  <a:lnSpc>
                    <a:spcPct val="90000"/>
                  </a:lnSpc>
                  <a:spcAft>
                    <a:spcPts val="612"/>
                  </a:spcAft>
                </a:pPr>
                <a:r>
                  <a:rPr lang="en-US" sz="1200" dirty="0">
                    <a:gradFill>
                      <a:gsLst>
                        <a:gs pos="2917">
                          <a:srgbClr val="FFFFFF"/>
                        </a:gs>
                        <a:gs pos="30000">
                          <a:srgbClr val="FFFFFF"/>
                        </a:gs>
                      </a:gsLst>
                      <a:lin ang="5400000" scaled="0"/>
                    </a:gradFill>
                    <a:latin typeface="Segoe UI Light"/>
                  </a:rPr>
                  <a:t>External</a:t>
                </a:r>
              </a:p>
            </p:txBody>
          </p:sp>
        </p:grpSp>
        <p:grpSp>
          <p:nvGrpSpPr>
            <p:cNvPr id="59" name="Group 56"/>
            <p:cNvGrpSpPr/>
            <p:nvPr/>
          </p:nvGrpSpPr>
          <p:grpSpPr>
            <a:xfrm>
              <a:off x="4507607" y="1210241"/>
              <a:ext cx="1623051" cy="1483362"/>
              <a:chOff x="2063970" y="582791"/>
              <a:chExt cx="1591597" cy="1454615"/>
            </a:xfrm>
          </p:grpSpPr>
          <p:sp>
            <p:nvSpPr>
              <p:cNvPr id="71"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72" name="Isosceles Triangle 59"/>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64"/>
            <p:cNvGrpSpPr/>
            <p:nvPr/>
          </p:nvGrpSpPr>
          <p:grpSpPr>
            <a:xfrm>
              <a:off x="6286178" y="1217727"/>
              <a:ext cx="1623051" cy="1483362"/>
              <a:chOff x="2063970" y="582791"/>
              <a:chExt cx="1591597" cy="1454615"/>
            </a:xfrm>
          </p:grpSpPr>
          <p:sp>
            <p:nvSpPr>
              <p:cNvPr id="69"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70" name="Isosceles Triangle 66"/>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7"/>
            <p:cNvGrpSpPr/>
            <p:nvPr/>
          </p:nvGrpSpPr>
          <p:grpSpPr>
            <a:xfrm>
              <a:off x="8064749" y="1227503"/>
              <a:ext cx="1623051" cy="1483362"/>
              <a:chOff x="2063970" y="582791"/>
              <a:chExt cx="1591597" cy="1454615"/>
            </a:xfrm>
          </p:grpSpPr>
          <p:sp>
            <p:nvSpPr>
              <p:cNvPr id="67" name="Rectangle 5"/>
              <p:cNvSpPr/>
              <p:nvPr/>
            </p:nvSpPr>
            <p:spPr>
              <a:xfrm>
                <a:off x="2063970" y="582791"/>
                <a:ext cx="1591597" cy="1142849"/>
              </a:xfrm>
              <a:prstGeom prst="rect">
                <a:avLst/>
              </a:prstGeom>
              <a:solidFill>
                <a:srgbClr val="0070C0"/>
              </a:solidFill>
              <a:ln w="25400" cap="flat" cmpd="sng" algn="ctr">
                <a:noFill/>
                <a:prstDash val="solid"/>
              </a:ln>
              <a:effectLst/>
            </p:spPr>
            <p:txBody>
              <a:bodyPr lIns="186494" bIns="93247" rtlCol="0" anchor="b"/>
              <a:lstStyle/>
              <a:p>
                <a:pPr defTabSz="932563">
                  <a:defRPr/>
                </a:pP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r>
                  <a:rPr lang="en-US" sz="1071" kern="0" dirty="0">
                    <a:solidFill>
                      <a:srgbClr val="FFFFFF">
                        <a:alpha val="99000"/>
                      </a:srgbClr>
                    </a:solidFill>
                    <a:latin typeface="Segoe UI Light"/>
                  </a:rPr>
                  <a:t/>
                </a:r>
                <a:br>
                  <a:rPr lang="en-US" sz="1071" kern="0" dirty="0">
                    <a:solidFill>
                      <a:srgbClr val="FFFFFF">
                        <a:alpha val="99000"/>
                      </a:srgbClr>
                    </a:solidFill>
                    <a:latin typeface="Segoe UI Light"/>
                  </a:rPr>
                </a:br>
                <a:endParaRPr lang="en-US" sz="1071" kern="0" dirty="0">
                  <a:solidFill>
                    <a:srgbClr val="FFFFFF">
                      <a:alpha val="99000"/>
                    </a:srgbClr>
                  </a:solidFill>
                  <a:latin typeface="Segoe UI Light"/>
                </a:endParaRPr>
              </a:p>
            </p:txBody>
          </p:sp>
          <p:sp>
            <p:nvSpPr>
              <p:cNvPr id="68" name="Isosceles Triangle 69"/>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6" rIns="46616" bIns="93235" numCol="1" spcCol="0" rtlCol="0" fromWordArt="0" anchor="b" anchorCtr="0" forceAA="0" compatLnSpc="1">
                <a:prstTxWarp prst="textNoShape">
                  <a:avLst/>
                </a:prstTxWarp>
                <a:noAutofit/>
              </a:bodyPr>
              <a:lstStyle/>
              <a:p>
                <a:pPr algn="ctr" defTabSz="931935" fontAlgn="base">
                  <a:spcBef>
                    <a:spcPct val="0"/>
                  </a:spcBef>
                  <a:spcAft>
                    <a:spcPct val="0"/>
                  </a:spcAft>
                </a:pPr>
                <a:endParaRPr lang="en-US"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70"/>
            <p:cNvGrpSpPr/>
            <p:nvPr/>
          </p:nvGrpSpPr>
          <p:grpSpPr>
            <a:xfrm>
              <a:off x="4996826" y="1517613"/>
              <a:ext cx="655100" cy="644469"/>
              <a:chOff x="5412866" y="1766700"/>
              <a:chExt cx="504173" cy="497714"/>
            </a:xfrm>
          </p:grpSpPr>
          <p:sp>
            <p:nvSpPr>
              <p:cNvPr id="65" name="Freeform 17"/>
              <p:cNvSpPr>
                <a:spLocks noEditPoints="1"/>
              </p:cNvSpPr>
              <p:nvPr/>
            </p:nvSpPr>
            <p:spPr bwMode="auto">
              <a:xfrm>
                <a:off x="5412866" y="1766700"/>
                <a:ext cx="311167" cy="497714"/>
              </a:xfrm>
              <a:custGeom>
                <a:avLst/>
                <a:gdLst>
                  <a:gd name="T0" fmla="*/ 0 w 454"/>
                  <a:gd name="T1" fmla="*/ 78 h 764"/>
                  <a:gd name="T2" fmla="*/ 0 w 454"/>
                  <a:gd name="T3" fmla="*/ 686 h 764"/>
                  <a:gd name="T4" fmla="*/ 454 w 454"/>
                  <a:gd name="T5" fmla="*/ 764 h 764"/>
                  <a:gd name="T6" fmla="*/ 454 w 454"/>
                  <a:gd name="T7" fmla="*/ 0 h 764"/>
                  <a:gd name="T8" fmla="*/ 0 w 454"/>
                  <a:gd name="T9" fmla="*/ 78 h 764"/>
                  <a:gd name="T10" fmla="*/ 292 w 454"/>
                  <a:gd name="T11" fmla="*/ 487 h 764"/>
                  <a:gd name="T12" fmla="*/ 203 w 454"/>
                  <a:gd name="T13" fmla="*/ 515 h 764"/>
                  <a:gd name="T14" fmla="*/ 128 w 454"/>
                  <a:gd name="T15" fmla="*/ 498 h 764"/>
                  <a:gd name="T16" fmla="*/ 128 w 454"/>
                  <a:gd name="T17" fmla="*/ 434 h 764"/>
                  <a:gd name="T18" fmla="*/ 205 w 454"/>
                  <a:gd name="T19" fmla="*/ 463 h 764"/>
                  <a:gd name="T20" fmla="*/ 238 w 454"/>
                  <a:gd name="T21" fmla="*/ 454 h 764"/>
                  <a:gd name="T22" fmla="*/ 247 w 454"/>
                  <a:gd name="T23" fmla="*/ 434 h 764"/>
                  <a:gd name="T24" fmla="*/ 233 w 454"/>
                  <a:gd name="T25" fmla="*/ 408 h 764"/>
                  <a:gd name="T26" fmla="*/ 193 w 454"/>
                  <a:gd name="T27" fmla="*/ 386 h 764"/>
                  <a:gd name="T28" fmla="*/ 127 w 454"/>
                  <a:gd name="T29" fmla="*/ 301 h 764"/>
                  <a:gd name="T30" fmla="*/ 156 w 454"/>
                  <a:gd name="T31" fmla="*/ 239 h 764"/>
                  <a:gd name="T32" fmla="*/ 233 w 454"/>
                  <a:gd name="T33" fmla="*/ 215 h 764"/>
                  <a:gd name="T34" fmla="*/ 303 w 454"/>
                  <a:gd name="T35" fmla="*/ 226 h 764"/>
                  <a:gd name="T36" fmla="*/ 303 w 454"/>
                  <a:gd name="T37" fmla="*/ 287 h 764"/>
                  <a:gd name="T38" fmla="*/ 237 w 454"/>
                  <a:gd name="T39" fmla="*/ 266 h 764"/>
                  <a:gd name="T40" fmla="*/ 207 w 454"/>
                  <a:gd name="T41" fmla="*/ 274 h 764"/>
                  <a:gd name="T42" fmla="*/ 196 w 454"/>
                  <a:gd name="T43" fmla="*/ 296 h 764"/>
                  <a:gd name="T44" fmla="*/ 206 w 454"/>
                  <a:gd name="T45" fmla="*/ 319 h 764"/>
                  <a:gd name="T46" fmla="*/ 241 w 454"/>
                  <a:gd name="T47" fmla="*/ 340 h 764"/>
                  <a:gd name="T48" fmla="*/ 296 w 454"/>
                  <a:gd name="T49" fmla="*/ 376 h 764"/>
                  <a:gd name="T50" fmla="*/ 316 w 454"/>
                  <a:gd name="T51" fmla="*/ 428 h 764"/>
                  <a:gd name="T52" fmla="*/ 292 w 454"/>
                  <a:gd name="T53" fmla="*/ 487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64">
                    <a:moveTo>
                      <a:pt x="0" y="78"/>
                    </a:moveTo>
                    <a:cubicBezTo>
                      <a:pt x="0" y="686"/>
                      <a:pt x="0" y="686"/>
                      <a:pt x="0" y="686"/>
                    </a:cubicBezTo>
                    <a:cubicBezTo>
                      <a:pt x="454" y="764"/>
                      <a:pt x="454" y="764"/>
                      <a:pt x="454" y="764"/>
                    </a:cubicBezTo>
                    <a:cubicBezTo>
                      <a:pt x="454" y="0"/>
                      <a:pt x="454" y="0"/>
                      <a:pt x="454" y="0"/>
                    </a:cubicBezTo>
                    <a:lnTo>
                      <a:pt x="0" y="78"/>
                    </a:lnTo>
                    <a:close/>
                    <a:moveTo>
                      <a:pt x="292" y="487"/>
                    </a:moveTo>
                    <a:cubicBezTo>
                      <a:pt x="273" y="505"/>
                      <a:pt x="243" y="515"/>
                      <a:pt x="203" y="515"/>
                    </a:cubicBezTo>
                    <a:cubicBezTo>
                      <a:pt x="173" y="515"/>
                      <a:pt x="148" y="509"/>
                      <a:pt x="128" y="498"/>
                    </a:cubicBezTo>
                    <a:cubicBezTo>
                      <a:pt x="128" y="434"/>
                      <a:pt x="128" y="434"/>
                      <a:pt x="128" y="434"/>
                    </a:cubicBezTo>
                    <a:cubicBezTo>
                      <a:pt x="151" y="453"/>
                      <a:pt x="177" y="463"/>
                      <a:pt x="205" y="463"/>
                    </a:cubicBezTo>
                    <a:cubicBezTo>
                      <a:pt x="220" y="463"/>
                      <a:pt x="231" y="460"/>
                      <a:pt x="238" y="454"/>
                    </a:cubicBezTo>
                    <a:cubicBezTo>
                      <a:pt x="244" y="448"/>
                      <a:pt x="247" y="442"/>
                      <a:pt x="247" y="434"/>
                    </a:cubicBezTo>
                    <a:cubicBezTo>
                      <a:pt x="247" y="424"/>
                      <a:pt x="243" y="416"/>
                      <a:pt x="233" y="408"/>
                    </a:cubicBezTo>
                    <a:cubicBezTo>
                      <a:pt x="226" y="402"/>
                      <a:pt x="213" y="395"/>
                      <a:pt x="193" y="386"/>
                    </a:cubicBezTo>
                    <a:cubicBezTo>
                      <a:pt x="149" y="365"/>
                      <a:pt x="127" y="337"/>
                      <a:pt x="127" y="301"/>
                    </a:cubicBezTo>
                    <a:cubicBezTo>
                      <a:pt x="127" y="275"/>
                      <a:pt x="137" y="254"/>
                      <a:pt x="156" y="239"/>
                    </a:cubicBezTo>
                    <a:cubicBezTo>
                      <a:pt x="175" y="223"/>
                      <a:pt x="201" y="215"/>
                      <a:pt x="233" y="215"/>
                    </a:cubicBezTo>
                    <a:cubicBezTo>
                      <a:pt x="261" y="215"/>
                      <a:pt x="284" y="219"/>
                      <a:pt x="303" y="226"/>
                    </a:cubicBezTo>
                    <a:cubicBezTo>
                      <a:pt x="303" y="287"/>
                      <a:pt x="303" y="287"/>
                      <a:pt x="303" y="287"/>
                    </a:cubicBezTo>
                    <a:cubicBezTo>
                      <a:pt x="284" y="273"/>
                      <a:pt x="261" y="266"/>
                      <a:pt x="237" y="266"/>
                    </a:cubicBezTo>
                    <a:cubicBezTo>
                      <a:pt x="224" y="266"/>
                      <a:pt x="214" y="269"/>
                      <a:pt x="207" y="274"/>
                    </a:cubicBezTo>
                    <a:cubicBezTo>
                      <a:pt x="200" y="280"/>
                      <a:pt x="196" y="287"/>
                      <a:pt x="196" y="296"/>
                    </a:cubicBezTo>
                    <a:cubicBezTo>
                      <a:pt x="196" y="305"/>
                      <a:pt x="199" y="313"/>
                      <a:pt x="206" y="319"/>
                    </a:cubicBezTo>
                    <a:cubicBezTo>
                      <a:pt x="212" y="325"/>
                      <a:pt x="223" y="332"/>
                      <a:pt x="241" y="340"/>
                    </a:cubicBezTo>
                    <a:cubicBezTo>
                      <a:pt x="266" y="352"/>
                      <a:pt x="285" y="364"/>
                      <a:pt x="296" y="376"/>
                    </a:cubicBezTo>
                    <a:cubicBezTo>
                      <a:pt x="309" y="390"/>
                      <a:pt x="316" y="408"/>
                      <a:pt x="316" y="428"/>
                    </a:cubicBezTo>
                    <a:cubicBezTo>
                      <a:pt x="316" y="452"/>
                      <a:pt x="308" y="472"/>
                      <a:pt x="292" y="4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8" tIns="46600" rIns="93198" bIns="46600" numCol="1" anchor="t" anchorCtr="0" compatLnSpc="1">
                <a:prstTxWarp prst="textNoShape">
                  <a:avLst/>
                </a:prstTxWarp>
              </a:bodyPr>
              <a:lstStyle/>
              <a:p>
                <a:pPr defTabSz="949962">
                  <a:defRPr/>
                </a:pPr>
                <a:endParaRPr lang="en-US" sz="1834" kern="0" dirty="0">
                  <a:solidFill>
                    <a:srgbClr val="FFFFFF"/>
                  </a:solidFill>
                </a:endParaRPr>
              </a:p>
            </p:txBody>
          </p:sp>
          <p:sp>
            <p:nvSpPr>
              <p:cNvPr id="66" name="Freeform 18"/>
              <p:cNvSpPr>
                <a:spLocks/>
              </p:cNvSpPr>
              <p:nvPr/>
            </p:nvSpPr>
            <p:spPr bwMode="auto">
              <a:xfrm>
                <a:off x="5721871" y="1858670"/>
                <a:ext cx="195168" cy="339163"/>
              </a:xfrm>
              <a:custGeom>
                <a:avLst/>
                <a:gdLst>
                  <a:gd name="T0" fmla="*/ 207 w 285"/>
                  <a:gd name="T1" fmla="*/ 181 h 521"/>
                  <a:gd name="T2" fmla="*/ 104 w 285"/>
                  <a:gd name="T3" fmla="*/ 78 h 521"/>
                  <a:gd name="T4" fmla="*/ 25 w 285"/>
                  <a:gd name="T5" fmla="*/ 0 h 521"/>
                  <a:gd name="T6" fmla="*/ 0 w 285"/>
                  <a:gd name="T7" fmla="*/ 5 h 521"/>
                  <a:gd name="T8" fmla="*/ 0 w 285"/>
                  <a:gd name="T9" fmla="*/ 156 h 521"/>
                  <a:gd name="T10" fmla="*/ 25 w 285"/>
                  <a:gd name="T11" fmla="*/ 161 h 521"/>
                  <a:gd name="T12" fmla="*/ 96 w 285"/>
                  <a:gd name="T13" fmla="*/ 117 h 521"/>
                  <a:gd name="T14" fmla="*/ 169 w 285"/>
                  <a:gd name="T15" fmla="*/ 190 h 521"/>
                  <a:gd name="T16" fmla="*/ 125 w 285"/>
                  <a:gd name="T17" fmla="*/ 261 h 521"/>
                  <a:gd name="T18" fmla="*/ 169 w 285"/>
                  <a:gd name="T19" fmla="*/ 332 h 521"/>
                  <a:gd name="T20" fmla="*/ 96 w 285"/>
                  <a:gd name="T21" fmla="*/ 405 h 521"/>
                  <a:gd name="T22" fmla="*/ 25 w 285"/>
                  <a:gd name="T23" fmla="*/ 361 h 521"/>
                  <a:gd name="T24" fmla="*/ 0 w 285"/>
                  <a:gd name="T25" fmla="*/ 365 h 521"/>
                  <a:gd name="T26" fmla="*/ 0 w 285"/>
                  <a:gd name="T27" fmla="*/ 517 h 521"/>
                  <a:gd name="T28" fmla="*/ 25 w 285"/>
                  <a:gd name="T29" fmla="*/ 521 h 521"/>
                  <a:gd name="T30" fmla="*/ 104 w 285"/>
                  <a:gd name="T31" fmla="*/ 443 h 521"/>
                  <a:gd name="T32" fmla="*/ 207 w 285"/>
                  <a:gd name="T33" fmla="*/ 341 h 521"/>
                  <a:gd name="T34" fmla="*/ 285 w 285"/>
                  <a:gd name="T35" fmla="*/ 261 h 521"/>
                  <a:gd name="T36" fmla="*/ 207 w 285"/>
                  <a:gd name="T37" fmla="*/ 18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521">
                    <a:moveTo>
                      <a:pt x="207" y="181"/>
                    </a:moveTo>
                    <a:cubicBezTo>
                      <a:pt x="187" y="135"/>
                      <a:pt x="150" y="98"/>
                      <a:pt x="104" y="78"/>
                    </a:cubicBezTo>
                    <a:cubicBezTo>
                      <a:pt x="103" y="35"/>
                      <a:pt x="68" y="0"/>
                      <a:pt x="25" y="0"/>
                    </a:cubicBezTo>
                    <a:cubicBezTo>
                      <a:pt x="16" y="0"/>
                      <a:pt x="8" y="2"/>
                      <a:pt x="0" y="5"/>
                    </a:cubicBezTo>
                    <a:cubicBezTo>
                      <a:pt x="0" y="156"/>
                      <a:pt x="0" y="156"/>
                      <a:pt x="0" y="156"/>
                    </a:cubicBezTo>
                    <a:cubicBezTo>
                      <a:pt x="8" y="159"/>
                      <a:pt x="16" y="161"/>
                      <a:pt x="25" y="161"/>
                    </a:cubicBezTo>
                    <a:cubicBezTo>
                      <a:pt x="56" y="161"/>
                      <a:pt x="82" y="143"/>
                      <a:pt x="96" y="117"/>
                    </a:cubicBezTo>
                    <a:cubicBezTo>
                      <a:pt x="127" y="132"/>
                      <a:pt x="153" y="158"/>
                      <a:pt x="169" y="190"/>
                    </a:cubicBezTo>
                    <a:cubicBezTo>
                      <a:pt x="143" y="203"/>
                      <a:pt x="125" y="230"/>
                      <a:pt x="125" y="261"/>
                    </a:cubicBezTo>
                    <a:cubicBezTo>
                      <a:pt x="125" y="292"/>
                      <a:pt x="143" y="318"/>
                      <a:pt x="169" y="332"/>
                    </a:cubicBezTo>
                    <a:cubicBezTo>
                      <a:pt x="153" y="363"/>
                      <a:pt x="127" y="389"/>
                      <a:pt x="96" y="405"/>
                    </a:cubicBezTo>
                    <a:cubicBezTo>
                      <a:pt x="82" y="379"/>
                      <a:pt x="56" y="361"/>
                      <a:pt x="25" y="361"/>
                    </a:cubicBezTo>
                    <a:cubicBezTo>
                      <a:pt x="16" y="361"/>
                      <a:pt x="8" y="363"/>
                      <a:pt x="0" y="365"/>
                    </a:cubicBezTo>
                    <a:cubicBezTo>
                      <a:pt x="0" y="517"/>
                      <a:pt x="0" y="517"/>
                      <a:pt x="0" y="517"/>
                    </a:cubicBezTo>
                    <a:cubicBezTo>
                      <a:pt x="8" y="519"/>
                      <a:pt x="16" y="521"/>
                      <a:pt x="25" y="521"/>
                    </a:cubicBezTo>
                    <a:cubicBezTo>
                      <a:pt x="68" y="521"/>
                      <a:pt x="103" y="486"/>
                      <a:pt x="104" y="443"/>
                    </a:cubicBezTo>
                    <a:cubicBezTo>
                      <a:pt x="150" y="423"/>
                      <a:pt x="187" y="386"/>
                      <a:pt x="207" y="341"/>
                    </a:cubicBezTo>
                    <a:cubicBezTo>
                      <a:pt x="250" y="339"/>
                      <a:pt x="285" y="304"/>
                      <a:pt x="285" y="261"/>
                    </a:cubicBezTo>
                    <a:cubicBezTo>
                      <a:pt x="285" y="217"/>
                      <a:pt x="250" y="182"/>
                      <a:pt x="207"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98" tIns="46600" rIns="93198" bIns="46600" numCol="1" anchor="t" anchorCtr="0" compatLnSpc="1">
                <a:prstTxWarp prst="textNoShape">
                  <a:avLst/>
                </a:prstTxWarp>
              </a:bodyPr>
              <a:lstStyle/>
              <a:p>
                <a:pPr defTabSz="949962">
                  <a:defRPr/>
                </a:pPr>
                <a:endParaRPr lang="en-US" sz="1834" kern="0" dirty="0">
                  <a:solidFill>
                    <a:srgbClr val="FFFFFF"/>
                  </a:solidFill>
                </a:endParaRPr>
              </a:p>
            </p:txBody>
          </p:sp>
        </p:grpSp>
        <p:pic>
          <p:nvPicPr>
            <p:cNvPr id="63" name="Picture 2" descr="http://socialsilk.com/wp-content/uploads/2011/02/YammerLogoCroppedSmall.png"/>
            <p:cNvPicPr>
              <a:picLocks noChangeAspect="1" noChangeArrowheads="1"/>
            </p:cNvPicPr>
            <p:nvPr/>
          </p:nvPicPr>
          <p:blipFill>
            <a:blip r:embed="rId9" cstate="email">
              <a:extLst>
                <a:ext uri="{28A0092B-C50C-407E-A947-70E740481C1C}">
                  <a14:useLocalDpi xmlns:a14="http://schemas.microsoft.com/office/drawing/2010/main"/>
                </a:ext>
              </a:extLst>
            </a:blip>
            <a:stretch>
              <a:fillRect/>
            </a:stretch>
          </p:blipFill>
          <p:spPr bwMode="auto">
            <a:xfrm>
              <a:off x="6843705" y="1578781"/>
              <a:ext cx="639713" cy="52087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4" name="Picture 5"/>
            <p:cNvPicPr>
              <a:picLocks noChangeAspect="1"/>
            </p:cNvPicPr>
            <p:nvPr/>
          </p:nvPicPr>
          <p:blipFill>
            <a:blip r:embed="rId10"/>
            <a:stretch>
              <a:fillRect/>
            </a:stretch>
          </p:blipFill>
          <p:spPr>
            <a:xfrm>
              <a:off x="8501958" y="1431569"/>
              <a:ext cx="779654" cy="829069"/>
            </a:xfrm>
            <a:prstGeom prst="rect">
              <a:avLst/>
            </a:prstGeom>
          </p:spPr>
        </p:pic>
      </p:grpSp>
      <p:grpSp>
        <p:nvGrpSpPr>
          <p:cNvPr id="86" name="Grupo 85"/>
          <p:cNvGrpSpPr/>
          <p:nvPr/>
        </p:nvGrpSpPr>
        <p:grpSpPr>
          <a:xfrm>
            <a:off x="8735799" y="2562212"/>
            <a:ext cx="3256785" cy="4104766"/>
            <a:chOff x="8735799" y="2562212"/>
            <a:chExt cx="3256785" cy="4104766"/>
          </a:xfrm>
        </p:grpSpPr>
        <p:pic>
          <p:nvPicPr>
            <p:cNvPr id="81" name="Imagen 80"/>
            <p:cNvPicPr>
              <a:picLocks noChangeAspect="1"/>
            </p:cNvPicPr>
            <p:nvPr/>
          </p:nvPicPr>
          <p:blipFill>
            <a:blip r:embed="rId11"/>
            <a:stretch>
              <a:fillRect/>
            </a:stretch>
          </p:blipFill>
          <p:spPr>
            <a:xfrm>
              <a:off x="11051571" y="2562212"/>
              <a:ext cx="941013" cy="1669933"/>
            </a:xfrm>
            <a:prstGeom prst="rect">
              <a:avLst/>
            </a:prstGeom>
          </p:spPr>
        </p:pic>
        <p:pic>
          <p:nvPicPr>
            <p:cNvPr id="83" name="Imagen 82"/>
            <p:cNvPicPr>
              <a:picLocks noChangeAspect="1"/>
            </p:cNvPicPr>
            <p:nvPr/>
          </p:nvPicPr>
          <p:blipFill>
            <a:blip r:embed="rId12"/>
            <a:stretch>
              <a:fillRect/>
            </a:stretch>
          </p:blipFill>
          <p:spPr>
            <a:xfrm>
              <a:off x="9966588" y="3857753"/>
              <a:ext cx="941013" cy="1685981"/>
            </a:xfrm>
            <a:prstGeom prst="rect">
              <a:avLst/>
            </a:prstGeom>
          </p:spPr>
        </p:pic>
        <p:pic>
          <p:nvPicPr>
            <p:cNvPr id="84" name="Imagen 83"/>
            <p:cNvPicPr>
              <a:picLocks noChangeAspect="1"/>
            </p:cNvPicPr>
            <p:nvPr/>
          </p:nvPicPr>
          <p:blipFill>
            <a:blip r:embed="rId13"/>
            <a:stretch>
              <a:fillRect/>
            </a:stretch>
          </p:blipFill>
          <p:spPr>
            <a:xfrm>
              <a:off x="8735799" y="4993342"/>
              <a:ext cx="949703" cy="1673636"/>
            </a:xfrm>
            <a:prstGeom prst="rect">
              <a:avLst/>
            </a:prstGeom>
          </p:spPr>
        </p:pic>
        <p:sp>
          <p:nvSpPr>
            <p:cNvPr id="85" name="TextBox 63"/>
            <p:cNvSpPr txBox="1"/>
            <p:nvPr/>
          </p:nvSpPr>
          <p:spPr>
            <a:xfrm>
              <a:off x="10319563" y="5714589"/>
              <a:ext cx="1432064" cy="640417"/>
            </a:xfrm>
            <a:prstGeom prst="rect">
              <a:avLst/>
            </a:prstGeom>
            <a:noFill/>
          </p:spPr>
          <p:txBody>
            <a:bodyPr wrap="square" lIns="186521" tIns="149217" rIns="186521" bIns="149217" rtlCol="0">
              <a:spAutoFit/>
            </a:bodyPr>
            <a:lstStyle/>
            <a:p>
              <a:pPr algn="ctr">
                <a:lnSpc>
                  <a:spcPct val="90000"/>
                </a:lnSpc>
                <a:spcAft>
                  <a:spcPts val="612"/>
                </a:spcAft>
              </a:pPr>
              <a:r>
                <a:rPr lang="es-ES" sz="2448" dirty="0" smtClean="0">
                  <a:solidFill>
                    <a:srgbClr val="000000"/>
                  </a:solidFill>
                  <a:latin typeface="Segoe UI Light"/>
                </a:rPr>
                <a:t>Móvil</a:t>
              </a:r>
              <a:endParaRPr lang="es-ES" sz="2448" dirty="0">
                <a:solidFill>
                  <a:srgbClr val="000000"/>
                </a:solidFill>
                <a:latin typeface="Segoe UI Light"/>
              </a:endParaRPr>
            </a:p>
          </p:txBody>
        </p:sp>
      </p:grpSp>
    </p:spTree>
    <p:extLst>
      <p:ext uri="{BB962C8B-B14F-4D97-AF65-F5344CB8AC3E}">
        <p14:creationId xmlns:p14="http://schemas.microsoft.com/office/powerpoint/2010/main" val="177422116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60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600"/>
                            </p:stCondLst>
                            <p:childTnLst>
                              <p:par>
                                <p:cTn id="8" presetID="1" presetClass="entr" presetSubtype="0" fill="hold" nodeType="afterEffect">
                                  <p:stCondLst>
                                    <p:cond delay="7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300"/>
                            </p:stCondLst>
                            <p:childTnLst>
                              <p:par>
                                <p:cTn id="11" presetID="1" presetClass="entr" presetSubtype="0" fill="hold" nodeType="afterEffect">
                                  <p:stCondLst>
                                    <p:cond delay="7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78934" y="869797"/>
            <a:ext cx="4938132" cy="1008718"/>
          </a:xfrm>
        </p:spPr>
        <p:txBody>
          <a:bodyPr/>
          <a:lstStyle/>
          <a:p>
            <a:r>
              <a:rPr lang="es-ES" sz="4400" dirty="0" err="1" smtClean="0"/>
              <a:t>Delve</a:t>
            </a:r>
            <a:endParaRPr lang="es-ES" sz="4400" dirty="0"/>
          </a:p>
        </p:txBody>
      </p:sp>
      <p:sp>
        <p:nvSpPr>
          <p:cNvPr id="5" name="Marcador de posición de imagen 4"/>
          <p:cNvSpPr>
            <a:spLocks noGrp="1"/>
          </p:cNvSpPr>
          <p:nvPr>
            <p:ph type="pic" sz="quarter" idx="10"/>
          </p:nvPr>
        </p:nvSpPr>
        <p:spPr>
          <a:xfrm>
            <a:off x="6096000" y="0"/>
            <a:ext cx="6096000" cy="6858000"/>
          </a:xfrm>
        </p:spPr>
      </p:sp>
      <p:grpSp>
        <p:nvGrpSpPr>
          <p:cNvPr id="6" name="Group 25"/>
          <p:cNvGrpSpPr/>
          <p:nvPr/>
        </p:nvGrpSpPr>
        <p:grpSpPr>
          <a:xfrm>
            <a:off x="2379732" y="1171239"/>
            <a:ext cx="668268" cy="405834"/>
            <a:chOff x="205187" y="4748102"/>
            <a:chExt cx="1076201" cy="51671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8" name="Group 24"/>
            <p:cNvGrpSpPr/>
            <p:nvPr/>
          </p:nvGrpSpPr>
          <p:grpSpPr>
            <a:xfrm>
              <a:off x="205187" y="4748102"/>
              <a:ext cx="305346" cy="516710"/>
              <a:chOff x="1532979" y="5298659"/>
              <a:chExt cx="457746" cy="774603"/>
            </a:xfrm>
          </p:grpSpPr>
          <p:sp>
            <p:nvSpPr>
              <p:cNvPr id="12"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34"/>
            <p:cNvGrpSpPr/>
            <p:nvPr/>
          </p:nvGrpSpPr>
          <p:grpSpPr>
            <a:xfrm>
              <a:off x="976042" y="4748102"/>
              <a:ext cx="305346" cy="516710"/>
              <a:chOff x="1532979" y="5298659"/>
              <a:chExt cx="457746" cy="774603"/>
            </a:xfrm>
          </p:grpSpPr>
          <p:sp>
            <p:nvSpPr>
              <p:cNvPr id="10"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 name="Content Placeholder 6"/>
          <p:cNvSpPr txBox="1">
            <a:spLocks/>
          </p:cNvSpPr>
          <p:nvPr/>
        </p:nvSpPr>
        <p:spPr>
          <a:xfrm>
            <a:off x="671099" y="2131094"/>
            <a:ext cx="5314613" cy="2132794"/>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0" indent="-285750">
              <a:buFont typeface="Wingdings" panose="05000000000000000000" pitchFamily="2" charset="2"/>
              <a:buChar char="ü"/>
            </a:pPr>
            <a:r>
              <a:rPr lang="es-ES" dirty="0" smtClean="0"/>
              <a:t>Delve </a:t>
            </a:r>
            <a:r>
              <a:rPr lang="es-ES" dirty="0"/>
              <a:t>y Office </a:t>
            </a:r>
            <a:r>
              <a:rPr lang="es-ES" dirty="0" err="1"/>
              <a:t>Graph</a:t>
            </a:r>
            <a:r>
              <a:rPr lang="es-ES" dirty="0"/>
              <a:t> suponen la transición de un escenario en el que tenemos herramientas que requieren que aprendamos cómo funcionan a herramientas que aprenden de nosotros para trabajar a nuestra manera </a:t>
            </a:r>
            <a:endParaRPr lang="es-ES" dirty="0" smtClean="0"/>
          </a:p>
          <a:p>
            <a:pPr marL="285750" lvl="0" indent="-285750">
              <a:buFont typeface="Wingdings" panose="05000000000000000000" pitchFamily="2" charset="2"/>
              <a:buChar char="ü"/>
            </a:pPr>
            <a:r>
              <a:rPr lang="es-ES" dirty="0" smtClean="0"/>
              <a:t>Para ver Delve en Detalle: Sesión de Pablo Peris - </a:t>
            </a:r>
            <a:r>
              <a:rPr lang="en-US" b="1" dirty="0" err="1"/>
              <a:t>Gestión</a:t>
            </a:r>
            <a:r>
              <a:rPr lang="en-US" b="1" dirty="0"/>
              <a:t> 'bottom-up' del </a:t>
            </a:r>
            <a:r>
              <a:rPr lang="en-US" b="1" dirty="0" err="1"/>
              <a:t>conocimiento</a:t>
            </a:r>
            <a:r>
              <a:rPr lang="en-US" b="1" dirty="0"/>
              <a:t>: Boards, Delve y Office Graph </a:t>
            </a:r>
            <a:endParaRPr lang="es-ES" b="1" dirty="0"/>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grpSp>
        <p:nvGrpSpPr>
          <p:cNvPr id="79" name="Group 22"/>
          <p:cNvGrpSpPr/>
          <p:nvPr/>
        </p:nvGrpSpPr>
        <p:grpSpPr>
          <a:xfrm>
            <a:off x="6564646" y="504691"/>
            <a:ext cx="5385600" cy="5385600"/>
            <a:chOff x="7770955" y="1632815"/>
            <a:chExt cx="3657600" cy="3657600"/>
          </a:xfrm>
        </p:grpSpPr>
        <p:pic>
          <p:nvPicPr>
            <p:cNvPr id="80" name="Picture 8"/>
            <p:cNvPicPr>
              <a:picLocks noChangeAspect="1"/>
            </p:cNvPicPr>
            <p:nvPr/>
          </p:nvPicPr>
          <p:blipFill rotWithShape="1">
            <a:blip r:embed="rId3" cstate="print">
              <a:lum/>
              <a:extLst>
                <a:ext uri="{28A0092B-C50C-407E-A947-70E740481C1C}">
                  <a14:useLocalDpi xmlns:a14="http://schemas.microsoft.com/office/drawing/2010/main" val="0"/>
                </a:ext>
              </a:extLst>
            </a:blip>
            <a:srcRect l="42336" t="14803" r="1429" b="823"/>
            <a:stretch/>
          </p:blipFill>
          <p:spPr>
            <a:xfrm>
              <a:off x="7770955" y="1632815"/>
              <a:ext cx="3657600" cy="3657600"/>
            </a:xfrm>
            <a:prstGeom prst="ellipse">
              <a:avLst/>
            </a:prstGeom>
          </p:spPr>
        </p:pic>
        <p:grpSp>
          <p:nvGrpSpPr>
            <p:cNvPr id="82" name="Group 20"/>
            <p:cNvGrpSpPr/>
            <p:nvPr/>
          </p:nvGrpSpPr>
          <p:grpSpPr>
            <a:xfrm>
              <a:off x="8964992" y="3548842"/>
              <a:ext cx="2384350" cy="1544851"/>
              <a:chOff x="9169252" y="3942904"/>
              <a:chExt cx="2012191" cy="1303724"/>
            </a:xfrm>
          </p:grpSpPr>
          <p:sp>
            <p:nvSpPr>
              <p:cNvPr id="87" name="Freeform 18"/>
              <p:cNvSpPr/>
              <p:nvPr/>
            </p:nvSpPr>
            <p:spPr bwMode="auto">
              <a:xfrm rot="401389">
                <a:off x="9867114" y="3942904"/>
                <a:ext cx="1314329" cy="1303724"/>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19"/>
              <p:cNvSpPr/>
              <p:nvPr/>
            </p:nvSpPr>
            <p:spPr bwMode="auto">
              <a:xfrm rot="792667">
                <a:off x="9169252" y="4224220"/>
                <a:ext cx="672312" cy="666887"/>
              </a:xfrm>
              <a:custGeom>
                <a:avLst/>
                <a:gdLst>
                  <a:gd name="connsiteX0" fmla="*/ 1022270 w 2140258"/>
                  <a:gd name="connsiteY0" fmla="*/ 126 h 2122990"/>
                  <a:gd name="connsiteX1" fmla="*/ 1288470 w 2140258"/>
                  <a:gd name="connsiteY1" fmla="*/ 16420 h 2122990"/>
                  <a:gd name="connsiteX2" fmla="*/ 1350948 w 2140258"/>
                  <a:gd name="connsiteY2" fmla="*/ 87046 h 2122990"/>
                  <a:gd name="connsiteX3" fmla="*/ 1335394 w 2140258"/>
                  <a:gd name="connsiteY3" fmla="*/ 341147 h 2122990"/>
                  <a:gd name="connsiteX4" fmla="*/ 1375865 w 2140258"/>
                  <a:gd name="connsiteY4" fmla="*/ 355959 h 2122990"/>
                  <a:gd name="connsiteX5" fmla="*/ 1455131 w 2140258"/>
                  <a:gd name="connsiteY5" fmla="*/ 398983 h 2122990"/>
                  <a:gd name="connsiteX6" fmla="*/ 1673824 w 2140258"/>
                  <a:gd name="connsiteY6" fmla="*/ 226953 h 2122990"/>
                  <a:gd name="connsiteX7" fmla="*/ 1722954 w 2140258"/>
                  <a:gd name="connsiteY7" fmla="*/ 213152 h 2122990"/>
                  <a:gd name="connsiteX8" fmla="*/ 1767452 w 2140258"/>
                  <a:gd name="connsiteY8" fmla="*/ 238134 h 2122990"/>
                  <a:gd name="connsiteX9" fmla="*/ 1932342 w 2140258"/>
                  <a:gd name="connsiteY9" fmla="*/ 447752 h 2122990"/>
                  <a:gd name="connsiteX10" fmla="*/ 1921161 w 2140258"/>
                  <a:gd name="connsiteY10" fmla="*/ 541380 h 2122990"/>
                  <a:gd name="connsiteX11" fmla="*/ 1746891 w 2140258"/>
                  <a:gd name="connsiteY11" fmla="*/ 678466 h 2122990"/>
                  <a:gd name="connsiteX12" fmla="*/ 1804490 w 2140258"/>
                  <a:gd name="connsiteY12" fmla="*/ 784585 h 2122990"/>
                  <a:gd name="connsiteX13" fmla="*/ 1827081 w 2140258"/>
                  <a:gd name="connsiteY13" fmla="*/ 846309 h 2122990"/>
                  <a:gd name="connsiteX14" fmla="*/ 2055246 w 2140258"/>
                  <a:gd name="connsiteY14" fmla="*/ 833741 h 2122990"/>
                  <a:gd name="connsiteX15" fmla="*/ 2125488 w 2140258"/>
                  <a:gd name="connsiteY15" fmla="*/ 896649 h 2122990"/>
                  <a:gd name="connsiteX16" fmla="*/ 2140156 w 2140258"/>
                  <a:gd name="connsiteY16" fmla="*/ 1162944 h 2122990"/>
                  <a:gd name="connsiteX17" fmla="*/ 2077247 w 2140258"/>
                  <a:gd name="connsiteY17" fmla="*/ 1233185 h 2122990"/>
                  <a:gd name="connsiteX18" fmla="*/ 1853698 w 2140258"/>
                  <a:gd name="connsiteY18" fmla="*/ 1245498 h 2122990"/>
                  <a:gd name="connsiteX19" fmla="*/ 1851421 w 2140258"/>
                  <a:gd name="connsiteY19" fmla="*/ 1260417 h 2122990"/>
                  <a:gd name="connsiteX20" fmla="*/ 1831575 w 2140258"/>
                  <a:gd name="connsiteY20" fmla="*/ 1337605 h 2122990"/>
                  <a:gd name="connsiteX21" fmla="*/ 1815184 w 2140258"/>
                  <a:gd name="connsiteY21" fmla="*/ 1382388 h 2122990"/>
                  <a:gd name="connsiteX22" fmla="*/ 1973457 w 2140258"/>
                  <a:gd name="connsiteY22" fmla="*/ 1525524 h 2122990"/>
                  <a:gd name="connsiteX23" fmla="*/ 1978187 w 2140258"/>
                  <a:gd name="connsiteY23" fmla="*/ 1619699 h 2122990"/>
                  <a:gd name="connsiteX24" fmla="*/ 1799299 w 2140258"/>
                  <a:gd name="connsiteY24" fmla="*/ 1817505 h 2122990"/>
                  <a:gd name="connsiteX25" fmla="*/ 1705124 w 2140258"/>
                  <a:gd name="connsiteY25" fmla="*/ 1822235 h 2122990"/>
                  <a:gd name="connsiteX26" fmla="*/ 1580779 w 2140258"/>
                  <a:gd name="connsiteY26" fmla="*/ 1709782 h 2122990"/>
                  <a:gd name="connsiteX27" fmla="*/ 1512678 w 2140258"/>
                  <a:gd name="connsiteY27" fmla="*/ 1765970 h 2122990"/>
                  <a:gd name="connsiteX28" fmla="*/ 1496551 w 2140258"/>
                  <a:gd name="connsiteY28" fmla="*/ 1774724 h 2122990"/>
                  <a:gd name="connsiteX29" fmla="*/ 1539476 w 2140258"/>
                  <a:gd name="connsiteY29" fmla="*/ 1991567 h 2122990"/>
                  <a:gd name="connsiteX30" fmla="*/ 1487016 w 2140258"/>
                  <a:gd name="connsiteY30" fmla="*/ 2069921 h 2122990"/>
                  <a:gd name="connsiteX31" fmla="*/ 1225395 w 2140258"/>
                  <a:gd name="connsiteY31" fmla="*/ 2121709 h 2122990"/>
                  <a:gd name="connsiteX32" fmla="*/ 1147041 w 2140258"/>
                  <a:gd name="connsiteY32" fmla="*/ 2069250 h 2122990"/>
                  <a:gd name="connsiteX33" fmla="*/ 1113722 w 2140258"/>
                  <a:gd name="connsiteY33" fmla="*/ 1900931 h 2122990"/>
                  <a:gd name="connsiteX34" fmla="*/ 1062355 w 2140258"/>
                  <a:gd name="connsiteY34" fmla="*/ 1903525 h 2122990"/>
                  <a:gd name="connsiteX35" fmla="*/ 980004 w 2140258"/>
                  <a:gd name="connsiteY35" fmla="*/ 1899367 h 2122990"/>
                  <a:gd name="connsiteX36" fmla="*/ 978220 w 2140258"/>
                  <a:gd name="connsiteY36" fmla="*/ 1899094 h 2122990"/>
                  <a:gd name="connsiteX37" fmla="*/ 896779 w 2140258"/>
                  <a:gd name="connsiteY37" fmla="*/ 2079449 h 2122990"/>
                  <a:gd name="connsiteX38" fmla="*/ 808571 w 2140258"/>
                  <a:gd name="connsiteY38" fmla="*/ 2112776 h 2122990"/>
                  <a:gd name="connsiteX39" fmla="*/ 565505 w 2140258"/>
                  <a:gd name="connsiteY39" fmla="*/ 2003018 h 2122990"/>
                  <a:gd name="connsiteX40" fmla="*/ 532177 w 2140258"/>
                  <a:gd name="connsiteY40" fmla="*/ 1914810 h 2122990"/>
                  <a:gd name="connsiteX41" fmla="*/ 602819 w 2140258"/>
                  <a:gd name="connsiteY41" fmla="*/ 1758370 h 2122990"/>
                  <a:gd name="connsiteX42" fmla="*/ 492829 w 2140258"/>
                  <a:gd name="connsiteY42" fmla="*/ 1667620 h 2122990"/>
                  <a:gd name="connsiteX43" fmla="*/ 465959 w 2140258"/>
                  <a:gd name="connsiteY43" fmla="*/ 1635053 h 2122990"/>
                  <a:gd name="connsiteX44" fmla="*/ 293347 w 2140258"/>
                  <a:gd name="connsiteY44" fmla="*/ 1712353 h 2122990"/>
                  <a:gd name="connsiteX45" fmla="*/ 205244 w 2140258"/>
                  <a:gd name="connsiteY45" fmla="*/ 1678752 h 2122990"/>
                  <a:gd name="connsiteX46" fmla="*/ 96241 w 2140258"/>
                  <a:gd name="connsiteY46" fmla="*/ 1435346 h 2122990"/>
                  <a:gd name="connsiteX47" fmla="*/ 129842 w 2140258"/>
                  <a:gd name="connsiteY47" fmla="*/ 1347242 h 2122990"/>
                  <a:gd name="connsiteX48" fmla="*/ 278495 w 2140258"/>
                  <a:gd name="connsiteY48" fmla="*/ 1280671 h 2122990"/>
                  <a:gd name="connsiteX49" fmla="*/ 273289 w 2140258"/>
                  <a:gd name="connsiteY49" fmla="*/ 1260417 h 2122990"/>
                  <a:gd name="connsiteX50" fmla="*/ 256925 w 2140258"/>
                  <a:gd name="connsiteY50" fmla="*/ 1098095 h 2122990"/>
                  <a:gd name="connsiteX51" fmla="*/ 257032 w 2140258"/>
                  <a:gd name="connsiteY51" fmla="*/ 1095954 h 2122990"/>
                  <a:gd name="connsiteX52" fmla="*/ 46899 w 2140258"/>
                  <a:gd name="connsiteY52" fmla="*/ 1030624 h 2122990"/>
                  <a:gd name="connsiteX53" fmla="*/ 3024 w 2140258"/>
                  <a:gd name="connsiteY53" fmla="*/ 947159 h 2122990"/>
                  <a:gd name="connsiteX54" fmla="*/ 82201 w 2140258"/>
                  <a:gd name="connsiteY54" fmla="*/ 692486 h 2122990"/>
                  <a:gd name="connsiteX55" fmla="*/ 139327 w 2140258"/>
                  <a:gd name="connsiteY55" fmla="*/ 645909 h 2122990"/>
                  <a:gd name="connsiteX56" fmla="*/ 165665 w 2140258"/>
                  <a:gd name="connsiteY56" fmla="*/ 648610 h 2122990"/>
                  <a:gd name="connsiteX57" fmla="*/ 361053 w 2140258"/>
                  <a:gd name="connsiteY57" fmla="*/ 709356 h 2122990"/>
                  <a:gd name="connsiteX58" fmla="*/ 394480 w 2140258"/>
                  <a:gd name="connsiteY58" fmla="*/ 647771 h 2122990"/>
                  <a:gd name="connsiteX59" fmla="*/ 471672 w 2140258"/>
                  <a:gd name="connsiteY59" fmla="*/ 554213 h 2122990"/>
                  <a:gd name="connsiteX60" fmla="*/ 335982 w 2140258"/>
                  <a:gd name="connsiteY60" fmla="*/ 390213 h 2122990"/>
                  <a:gd name="connsiteX61" fmla="*/ 344851 w 2140258"/>
                  <a:gd name="connsiteY61" fmla="*/ 296337 h 2122990"/>
                  <a:gd name="connsiteX62" fmla="*/ 550335 w 2140258"/>
                  <a:gd name="connsiteY62" fmla="*/ 126325 h 2122990"/>
                  <a:gd name="connsiteX63" fmla="*/ 599109 w 2140258"/>
                  <a:gd name="connsiteY63" fmla="*/ 111316 h 2122990"/>
                  <a:gd name="connsiteX64" fmla="*/ 644211 w 2140258"/>
                  <a:gd name="connsiteY64" fmla="*/ 135192 h 2122990"/>
                  <a:gd name="connsiteX65" fmla="*/ 808732 w 2140258"/>
                  <a:gd name="connsiteY65" fmla="*/ 334040 h 2122990"/>
                  <a:gd name="connsiteX66" fmla="*/ 822845 w 2140258"/>
                  <a:gd name="connsiteY66" fmla="*/ 328875 h 2122990"/>
                  <a:gd name="connsiteX67" fmla="*/ 900033 w 2140258"/>
                  <a:gd name="connsiteY67" fmla="*/ 309028 h 2122990"/>
                  <a:gd name="connsiteX68" fmla="*/ 936905 w 2140258"/>
                  <a:gd name="connsiteY68" fmla="*/ 303401 h 2122990"/>
                  <a:gd name="connsiteX69" fmla="*/ 951644 w 2140258"/>
                  <a:gd name="connsiteY69" fmla="*/ 62603 h 2122990"/>
                  <a:gd name="connsiteX70" fmla="*/ 1022270 w 2140258"/>
                  <a:gd name="connsiteY70" fmla="*/ 126 h 2122990"/>
                  <a:gd name="connsiteX71" fmla="*/ 1074875 w 2140258"/>
                  <a:gd name="connsiteY71" fmla="*/ 775923 h 2122990"/>
                  <a:gd name="connsiteX72" fmla="*/ 782198 w 2140258"/>
                  <a:gd name="connsiteY72" fmla="*/ 1068600 h 2122990"/>
                  <a:gd name="connsiteX73" fmla="*/ 1074875 w 2140258"/>
                  <a:gd name="connsiteY73" fmla="*/ 1361277 h 2122990"/>
                  <a:gd name="connsiteX74" fmla="*/ 1367552 w 2140258"/>
                  <a:gd name="connsiteY74" fmla="*/ 1068600 h 2122990"/>
                  <a:gd name="connsiteX75" fmla="*/ 1074875 w 2140258"/>
                  <a:gd name="connsiteY75" fmla="*/ 775923 h 21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140258" h="2122990">
                    <a:moveTo>
                      <a:pt x="1022270" y="126"/>
                    </a:moveTo>
                    <a:lnTo>
                      <a:pt x="1288470" y="16420"/>
                    </a:lnTo>
                    <a:cubicBezTo>
                      <a:pt x="1325224" y="18670"/>
                      <a:pt x="1353197" y="50290"/>
                      <a:pt x="1350948" y="87046"/>
                    </a:cubicBezTo>
                    <a:lnTo>
                      <a:pt x="1335394" y="341147"/>
                    </a:lnTo>
                    <a:lnTo>
                      <a:pt x="1375865" y="355959"/>
                    </a:lnTo>
                    <a:lnTo>
                      <a:pt x="1455131" y="398983"/>
                    </a:lnTo>
                    <a:lnTo>
                      <a:pt x="1673824" y="226953"/>
                    </a:lnTo>
                    <a:cubicBezTo>
                      <a:pt x="1688295" y="215570"/>
                      <a:pt x="1706011" y="211129"/>
                      <a:pt x="1722954" y="213152"/>
                    </a:cubicBezTo>
                    <a:cubicBezTo>
                      <a:pt x="1739898" y="215177"/>
                      <a:pt x="1756069" y="223664"/>
                      <a:pt x="1767452" y="238134"/>
                    </a:cubicBezTo>
                    <a:lnTo>
                      <a:pt x="1932342" y="447752"/>
                    </a:lnTo>
                    <a:cubicBezTo>
                      <a:pt x="1955110" y="476694"/>
                      <a:pt x="1950104" y="518613"/>
                      <a:pt x="1921161" y="541380"/>
                    </a:cubicBezTo>
                    <a:lnTo>
                      <a:pt x="1746891" y="678466"/>
                    </a:lnTo>
                    <a:lnTo>
                      <a:pt x="1804490" y="784585"/>
                    </a:lnTo>
                    <a:lnTo>
                      <a:pt x="1827081" y="846309"/>
                    </a:lnTo>
                    <a:lnTo>
                      <a:pt x="2055246" y="833741"/>
                    </a:lnTo>
                    <a:cubicBezTo>
                      <a:pt x="2092014" y="831716"/>
                      <a:pt x="2123462" y="859880"/>
                      <a:pt x="2125488" y="896649"/>
                    </a:cubicBezTo>
                    <a:lnTo>
                      <a:pt x="2140156" y="1162944"/>
                    </a:lnTo>
                    <a:cubicBezTo>
                      <a:pt x="2142180" y="1199711"/>
                      <a:pt x="2114016" y="1231160"/>
                      <a:pt x="2077247" y="1233185"/>
                    </a:cubicBezTo>
                    <a:lnTo>
                      <a:pt x="1853698" y="1245498"/>
                    </a:lnTo>
                    <a:lnTo>
                      <a:pt x="1851421" y="1260417"/>
                    </a:lnTo>
                    <a:cubicBezTo>
                      <a:pt x="1846056" y="1286633"/>
                      <a:pt x="1839419" y="1312385"/>
                      <a:pt x="1831575" y="1337605"/>
                    </a:cubicBezTo>
                    <a:lnTo>
                      <a:pt x="1815184" y="1382388"/>
                    </a:lnTo>
                    <a:lnTo>
                      <a:pt x="1973457" y="1525524"/>
                    </a:lnTo>
                    <a:cubicBezTo>
                      <a:pt x="2000769" y="1550224"/>
                      <a:pt x="2002886" y="1592388"/>
                      <a:pt x="1978187" y="1619699"/>
                    </a:cubicBezTo>
                    <a:lnTo>
                      <a:pt x="1799299" y="1817505"/>
                    </a:lnTo>
                    <a:cubicBezTo>
                      <a:pt x="1774599" y="1844817"/>
                      <a:pt x="1732435" y="1846935"/>
                      <a:pt x="1705124" y="1822235"/>
                    </a:cubicBezTo>
                    <a:lnTo>
                      <a:pt x="1580779" y="1709782"/>
                    </a:lnTo>
                    <a:lnTo>
                      <a:pt x="1512678" y="1765970"/>
                    </a:lnTo>
                    <a:lnTo>
                      <a:pt x="1496551" y="1774724"/>
                    </a:lnTo>
                    <a:lnTo>
                      <a:pt x="1539476" y="1991567"/>
                    </a:lnTo>
                    <a:cubicBezTo>
                      <a:pt x="1546627" y="2027689"/>
                      <a:pt x="1523140" y="2062770"/>
                      <a:pt x="1487016" y="2069921"/>
                    </a:cubicBezTo>
                    <a:lnTo>
                      <a:pt x="1225395" y="2121709"/>
                    </a:lnTo>
                    <a:cubicBezTo>
                      <a:pt x="1189272" y="2128860"/>
                      <a:pt x="1154192" y="2105373"/>
                      <a:pt x="1147041" y="2069250"/>
                    </a:cubicBezTo>
                    <a:lnTo>
                      <a:pt x="1113722" y="1900931"/>
                    </a:lnTo>
                    <a:lnTo>
                      <a:pt x="1062355" y="1903525"/>
                    </a:lnTo>
                    <a:cubicBezTo>
                      <a:pt x="1034553" y="1903525"/>
                      <a:pt x="1007080" y="1902116"/>
                      <a:pt x="980004" y="1899367"/>
                    </a:cubicBezTo>
                    <a:lnTo>
                      <a:pt x="978220" y="1899094"/>
                    </a:lnTo>
                    <a:lnTo>
                      <a:pt x="896779" y="2079449"/>
                    </a:lnTo>
                    <a:cubicBezTo>
                      <a:pt x="881624" y="2113010"/>
                      <a:pt x="842132" y="2127931"/>
                      <a:pt x="808571" y="2112776"/>
                    </a:cubicBezTo>
                    <a:lnTo>
                      <a:pt x="565505" y="2003018"/>
                    </a:lnTo>
                    <a:cubicBezTo>
                      <a:pt x="531944" y="1987864"/>
                      <a:pt x="517023" y="1948371"/>
                      <a:pt x="532177" y="1914810"/>
                    </a:cubicBezTo>
                    <a:lnTo>
                      <a:pt x="602819" y="1758370"/>
                    </a:lnTo>
                    <a:lnTo>
                      <a:pt x="492829" y="1667620"/>
                    </a:lnTo>
                    <a:lnTo>
                      <a:pt x="465959" y="1635053"/>
                    </a:lnTo>
                    <a:lnTo>
                      <a:pt x="293347" y="1712353"/>
                    </a:lnTo>
                    <a:cubicBezTo>
                      <a:pt x="259740" y="1727403"/>
                      <a:pt x="220294" y="1712359"/>
                      <a:pt x="205244" y="1678752"/>
                    </a:cubicBezTo>
                    <a:lnTo>
                      <a:pt x="96241" y="1435346"/>
                    </a:lnTo>
                    <a:cubicBezTo>
                      <a:pt x="81190" y="1401738"/>
                      <a:pt x="96234" y="1362292"/>
                      <a:pt x="129842" y="1347242"/>
                    </a:cubicBezTo>
                    <a:lnTo>
                      <a:pt x="278495" y="1280671"/>
                    </a:lnTo>
                    <a:lnTo>
                      <a:pt x="273289" y="1260417"/>
                    </a:lnTo>
                    <a:cubicBezTo>
                      <a:pt x="262559" y="1207986"/>
                      <a:pt x="256924" y="1153698"/>
                      <a:pt x="256925" y="1098095"/>
                    </a:cubicBezTo>
                    <a:lnTo>
                      <a:pt x="257032" y="1095954"/>
                    </a:lnTo>
                    <a:lnTo>
                      <a:pt x="46899" y="1030624"/>
                    </a:lnTo>
                    <a:cubicBezTo>
                      <a:pt x="11735" y="1019692"/>
                      <a:pt x="-7909" y="982323"/>
                      <a:pt x="3024" y="947159"/>
                    </a:cubicBezTo>
                    <a:lnTo>
                      <a:pt x="82201" y="692486"/>
                    </a:lnTo>
                    <a:cubicBezTo>
                      <a:pt x="90400" y="666113"/>
                      <a:pt x="113470" y="648470"/>
                      <a:pt x="139327" y="645909"/>
                    </a:cubicBezTo>
                    <a:cubicBezTo>
                      <a:pt x="147946" y="645056"/>
                      <a:pt x="156875" y="645877"/>
                      <a:pt x="165665" y="648610"/>
                    </a:cubicBezTo>
                    <a:lnTo>
                      <a:pt x="361053" y="709356"/>
                    </a:lnTo>
                    <a:lnTo>
                      <a:pt x="394480" y="647771"/>
                    </a:lnTo>
                    <a:lnTo>
                      <a:pt x="471672" y="554213"/>
                    </a:lnTo>
                    <a:lnTo>
                      <a:pt x="335982" y="390213"/>
                    </a:lnTo>
                    <a:cubicBezTo>
                      <a:pt x="312508" y="361841"/>
                      <a:pt x="316479" y="319811"/>
                      <a:pt x="344851" y="296337"/>
                    </a:cubicBezTo>
                    <a:lnTo>
                      <a:pt x="550335" y="126325"/>
                    </a:lnTo>
                    <a:cubicBezTo>
                      <a:pt x="564521" y="114587"/>
                      <a:pt x="582122" y="109712"/>
                      <a:pt x="599109" y="111316"/>
                    </a:cubicBezTo>
                    <a:cubicBezTo>
                      <a:pt x="616098" y="112921"/>
                      <a:pt x="632473" y="121007"/>
                      <a:pt x="644211" y="135192"/>
                    </a:cubicBezTo>
                    <a:lnTo>
                      <a:pt x="808732" y="334040"/>
                    </a:lnTo>
                    <a:lnTo>
                      <a:pt x="822845" y="328875"/>
                    </a:lnTo>
                    <a:cubicBezTo>
                      <a:pt x="848064" y="321031"/>
                      <a:pt x="873816" y="314393"/>
                      <a:pt x="900033" y="309028"/>
                    </a:cubicBezTo>
                    <a:lnTo>
                      <a:pt x="936905" y="303401"/>
                    </a:lnTo>
                    <a:lnTo>
                      <a:pt x="951644" y="62603"/>
                    </a:lnTo>
                    <a:cubicBezTo>
                      <a:pt x="953895" y="25848"/>
                      <a:pt x="985514" y="-2123"/>
                      <a:pt x="1022270" y="126"/>
                    </a:cubicBezTo>
                    <a:close/>
                    <a:moveTo>
                      <a:pt x="1074875" y="775923"/>
                    </a:moveTo>
                    <a:cubicBezTo>
                      <a:pt x="913234" y="775923"/>
                      <a:pt x="782198" y="906959"/>
                      <a:pt x="782198" y="1068600"/>
                    </a:cubicBezTo>
                    <a:cubicBezTo>
                      <a:pt x="782198" y="1230241"/>
                      <a:pt x="913234" y="1361277"/>
                      <a:pt x="1074875" y="1361277"/>
                    </a:cubicBezTo>
                    <a:cubicBezTo>
                      <a:pt x="1236516" y="1361277"/>
                      <a:pt x="1367552" y="1230241"/>
                      <a:pt x="1367552" y="1068600"/>
                    </a:cubicBezTo>
                    <a:cubicBezTo>
                      <a:pt x="1367552" y="906959"/>
                      <a:pt x="1236516" y="775923"/>
                      <a:pt x="1074875" y="775923"/>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54210082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66364" y="829767"/>
            <a:ext cx="9859273" cy="3504816"/>
          </a:xfrm>
        </p:spPr>
        <p:txBody>
          <a:bodyPr/>
          <a:lstStyle/>
          <a:p>
            <a:r>
              <a:rPr lang="en-US" dirty="0"/>
              <a:t>Gartner “projects that, by 2016, large companies will stream more than 16 hours of video per worker, per month”</a:t>
            </a:r>
            <a:br>
              <a:rPr lang="en-US" dirty="0"/>
            </a:br>
            <a:endParaRPr lang="en-US" dirty="0"/>
          </a:p>
        </p:txBody>
      </p:sp>
      <p:sp>
        <p:nvSpPr>
          <p:cNvPr id="6" name="Text Placeholder 5"/>
          <p:cNvSpPr>
            <a:spLocks noGrp="1"/>
          </p:cNvSpPr>
          <p:nvPr>
            <p:ph type="body" sz="quarter" idx="10"/>
          </p:nvPr>
        </p:nvSpPr>
        <p:spPr>
          <a:xfrm>
            <a:off x="5289341" y="4414918"/>
            <a:ext cx="5377786" cy="1918707"/>
          </a:xfrm>
        </p:spPr>
        <p:txBody>
          <a:bodyPr/>
          <a:lstStyle/>
          <a:p>
            <a:r>
              <a:rPr lang="en-US" i="1" dirty="0"/>
              <a:t>Gartner Magic Quadrant for Enterprise Video Content Management, Whit Andrews, September 2013</a:t>
            </a:r>
            <a:endParaRPr lang="en-US" dirty="0"/>
          </a:p>
        </p:txBody>
      </p:sp>
    </p:spTree>
    <p:extLst>
      <p:ext uri="{BB962C8B-B14F-4D97-AF65-F5344CB8AC3E}">
        <p14:creationId xmlns:p14="http://schemas.microsoft.com/office/powerpoint/2010/main" val="166362505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745558" y="880947"/>
            <a:ext cx="4938132" cy="985953"/>
          </a:xfrm>
        </p:spPr>
        <p:txBody>
          <a:bodyPr/>
          <a:lstStyle/>
          <a:p>
            <a:r>
              <a:rPr lang="es-ES" sz="4400" dirty="0" smtClean="0"/>
              <a:t>Office 365 Video</a:t>
            </a:r>
            <a:endParaRPr lang="es-ES" sz="4400" dirty="0"/>
          </a:p>
        </p:txBody>
      </p:sp>
      <p:grpSp>
        <p:nvGrpSpPr>
          <p:cNvPr id="20" name="Group 25"/>
          <p:cNvGrpSpPr/>
          <p:nvPr/>
        </p:nvGrpSpPr>
        <p:grpSpPr>
          <a:xfrm>
            <a:off x="610212" y="820083"/>
            <a:ext cx="668268" cy="405834"/>
            <a:chOff x="205187" y="4748102"/>
            <a:chExt cx="1076201" cy="516710"/>
          </a:xfrm>
        </p:grpSpPr>
        <p:pic>
          <p:nvPicPr>
            <p:cNvPr id="21"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22" name="Group 24"/>
            <p:cNvGrpSpPr/>
            <p:nvPr/>
          </p:nvGrpSpPr>
          <p:grpSpPr>
            <a:xfrm>
              <a:off x="205187" y="4748102"/>
              <a:ext cx="305346" cy="516710"/>
              <a:chOff x="1532979" y="5298659"/>
              <a:chExt cx="457746" cy="774603"/>
            </a:xfrm>
          </p:grpSpPr>
          <p:sp>
            <p:nvSpPr>
              <p:cNvPr id="26"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34"/>
            <p:cNvGrpSpPr/>
            <p:nvPr/>
          </p:nvGrpSpPr>
          <p:grpSpPr>
            <a:xfrm>
              <a:off x="976042" y="4748102"/>
              <a:ext cx="305346" cy="516710"/>
              <a:chOff x="1532979" y="5298659"/>
              <a:chExt cx="457746" cy="774603"/>
            </a:xfrm>
          </p:grpSpPr>
          <p:sp>
            <p:nvSpPr>
              <p:cNvPr id="24"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 name="Group 25"/>
          <p:cNvGrpSpPr/>
          <p:nvPr/>
        </p:nvGrpSpPr>
        <p:grpSpPr>
          <a:xfrm>
            <a:off x="11015422" y="1163048"/>
            <a:ext cx="668268" cy="405834"/>
            <a:chOff x="205187" y="4748102"/>
            <a:chExt cx="1076201" cy="516710"/>
          </a:xfrm>
        </p:grpSpPr>
        <p:pic>
          <p:nvPicPr>
            <p:cNvPr id="30"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31" name="Group 24"/>
            <p:cNvGrpSpPr/>
            <p:nvPr/>
          </p:nvGrpSpPr>
          <p:grpSpPr>
            <a:xfrm>
              <a:off x="205187" y="4748102"/>
              <a:ext cx="305346" cy="516710"/>
              <a:chOff x="1532979" y="5298659"/>
              <a:chExt cx="457746" cy="774603"/>
            </a:xfrm>
          </p:grpSpPr>
          <p:sp>
            <p:nvSpPr>
              <p:cNvPr id="51"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34"/>
            <p:cNvGrpSpPr/>
            <p:nvPr/>
          </p:nvGrpSpPr>
          <p:grpSpPr>
            <a:xfrm>
              <a:off x="976042" y="4748102"/>
              <a:ext cx="305346" cy="516710"/>
              <a:chOff x="1532979" y="5298659"/>
              <a:chExt cx="457746" cy="774603"/>
            </a:xfrm>
          </p:grpSpPr>
          <p:sp>
            <p:nvSpPr>
              <p:cNvPr id="49"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6" name="Content Placeholder 6"/>
          <p:cNvSpPr txBox="1">
            <a:spLocks/>
          </p:cNvSpPr>
          <p:nvPr/>
        </p:nvSpPr>
        <p:spPr>
          <a:xfrm>
            <a:off x="6743892" y="2131093"/>
            <a:ext cx="5314613" cy="3721769"/>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Wingdings" panose="05000000000000000000" pitchFamily="2" charset="2"/>
              <a:buChar char="ü"/>
            </a:pPr>
            <a:r>
              <a:rPr lang="es-ES" dirty="0"/>
              <a:t>Servicio de Video de alta calidad construido sobre SharePoint Online y </a:t>
            </a:r>
            <a:r>
              <a:rPr lang="es-ES" dirty="0" err="1"/>
              <a:t>Azure</a:t>
            </a:r>
            <a:r>
              <a:rPr lang="es-ES" dirty="0"/>
              <a:t> Media </a:t>
            </a:r>
            <a:r>
              <a:rPr lang="es-ES" dirty="0" err="1"/>
              <a:t>Services</a:t>
            </a:r>
            <a:endParaRPr lang="es-ES" dirty="0"/>
          </a:p>
          <a:p>
            <a:pPr marL="285750" indent="-285750">
              <a:buFont typeface="Wingdings" panose="05000000000000000000" pitchFamily="2" charset="2"/>
              <a:buChar char="ü"/>
            </a:pPr>
            <a:r>
              <a:rPr lang="es-ES" dirty="0"/>
              <a:t>Los vídeos son cargados en SharePoint Online para luego ser procesados en </a:t>
            </a:r>
            <a:r>
              <a:rPr lang="es-ES" dirty="0" err="1"/>
              <a:t>Azure</a:t>
            </a:r>
            <a:r>
              <a:rPr lang="es-ES" dirty="0"/>
              <a:t> Media </a:t>
            </a:r>
            <a:r>
              <a:rPr lang="es-ES" dirty="0" err="1"/>
              <a:t>Services</a:t>
            </a:r>
            <a:r>
              <a:rPr lang="es-ES" dirty="0"/>
              <a:t> </a:t>
            </a:r>
          </a:p>
          <a:p>
            <a:pPr marL="285750" indent="-285750">
              <a:buFont typeface="Wingdings" panose="05000000000000000000" pitchFamily="2" charset="2"/>
              <a:buChar char="ü"/>
            </a:pPr>
            <a:r>
              <a:rPr lang="es-ES" dirty="0" err="1"/>
              <a:t>Azure</a:t>
            </a:r>
            <a:r>
              <a:rPr lang="es-ES" dirty="0"/>
              <a:t> Media </a:t>
            </a:r>
            <a:r>
              <a:rPr lang="es-ES" dirty="0" err="1"/>
              <a:t>Services</a:t>
            </a:r>
            <a:r>
              <a:rPr lang="es-ES" dirty="0"/>
              <a:t> se encarga de proporcionar la visualización adecuada al dispositivo y Ancho de banda disponible</a:t>
            </a:r>
          </a:p>
          <a:p>
            <a:pPr marL="285750" indent="-285750">
              <a:buFont typeface="Wingdings" panose="05000000000000000000" pitchFamily="2" charset="2"/>
              <a:buChar char="ü"/>
            </a:pPr>
            <a:r>
              <a:rPr lang="es-ES" dirty="0"/>
              <a:t>Concepto de Canal de Video y Subscripción</a:t>
            </a:r>
            <a:endParaRPr lang="en-US" dirty="0"/>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sp>
        <p:nvSpPr>
          <p:cNvPr id="2" name="Marcador de posición de imagen 1"/>
          <p:cNvSpPr>
            <a:spLocks noGrp="1"/>
          </p:cNvSpPr>
          <p:nvPr>
            <p:ph type="pic" sz="quarter" idx="10"/>
          </p:nvPr>
        </p:nvSpPr>
        <p:spPr/>
      </p:sp>
      <p:sp>
        <p:nvSpPr>
          <p:cNvPr id="99" name="Flowchart: Alternate Process 41"/>
          <p:cNvSpPr/>
          <p:nvPr/>
        </p:nvSpPr>
        <p:spPr bwMode="auto">
          <a:xfrm>
            <a:off x="1257508" y="6148377"/>
            <a:ext cx="2662918" cy="492443"/>
          </a:xfrm>
          <a:prstGeom prst="flowChartAlternateProcess">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100" name="Flowchart: Alternate Process 36"/>
          <p:cNvSpPr/>
          <p:nvPr/>
        </p:nvSpPr>
        <p:spPr bwMode="auto">
          <a:xfrm>
            <a:off x="127121" y="5248352"/>
            <a:ext cx="2545658" cy="493958"/>
          </a:xfrm>
          <a:prstGeom prst="flowChartAlternateProcess">
            <a:avLst/>
          </a:prstGeom>
          <a:solidFill>
            <a:srgbClr val="0072C5"/>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101" name="Flowchart: Alternate Process 24"/>
          <p:cNvSpPr/>
          <p:nvPr/>
        </p:nvSpPr>
        <p:spPr bwMode="auto">
          <a:xfrm>
            <a:off x="99812" y="489888"/>
            <a:ext cx="2773932" cy="860300"/>
          </a:xfrm>
          <a:prstGeom prst="flowChartAlternateProcess">
            <a:avLst/>
          </a:prstGeom>
          <a:solidFill>
            <a:srgbClr val="0072C5"/>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102" name="TextBox 136"/>
          <p:cNvSpPr txBox="1"/>
          <p:nvPr/>
        </p:nvSpPr>
        <p:spPr>
          <a:xfrm>
            <a:off x="248437" y="573656"/>
            <a:ext cx="2578145" cy="738664"/>
          </a:xfrm>
          <a:prstGeom prst="rect">
            <a:avLst/>
          </a:prstGeom>
          <a:noFill/>
        </p:spPr>
        <p:txBody>
          <a:bodyPr wrap="square" lIns="0" tIns="0" rIns="0" bIns="0" rtlCol="0">
            <a:spAutoFit/>
          </a:bodyPr>
          <a:lstStyle/>
          <a:p>
            <a:pPr defTabSz="1218753"/>
            <a:r>
              <a:rPr lang="es-ES" sz="1600" spc="-70" dirty="0" smtClean="0">
                <a:solidFill>
                  <a:srgbClr val="FFFFFF"/>
                </a:solidFill>
                <a:latin typeface="Segoe UI Light" panose="020B0502040204020203" pitchFamily="34" charset="0"/>
                <a:cs typeface="Segoe UI Light" panose="020B0502040204020203" pitchFamily="34" charset="0"/>
              </a:rPr>
              <a:t>Carga, almacenamiento y reproducción de videos optimizada en la nube</a:t>
            </a:r>
            <a:endParaRPr lang="es-ES" sz="1600" spc="-70" dirty="0">
              <a:solidFill>
                <a:srgbClr val="FFFFFF"/>
              </a:solidFill>
              <a:latin typeface="Segoe UI Light" panose="020B0502040204020203" pitchFamily="34" charset="0"/>
              <a:cs typeface="Segoe UI Light" panose="020B0502040204020203" pitchFamily="34" charset="0"/>
            </a:endParaRPr>
          </a:p>
        </p:txBody>
      </p:sp>
      <p:sp>
        <p:nvSpPr>
          <p:cNvPr id="103" name="TextBox 142"/>
          <p:cNvSpPr txBox="1"/>
          <p:nvPr/>
        </p:nvSpPr>
        <p:spPr>
          <a:xfrm>
            <a:off x="207020" y="5206967"/>
            <a:ext cx="2465759" cy="492443"/>
          </a:xfrm>
          <a:prstGeom prst="rect">
            <a:avLst/>
          </a:prstGeom>
          <a:noFill/>
        </p:spPr>
        <p:txBody>
          <a:bodyPr wrap="square" lIns="0" tIns="0" rIns="0" bIns="0" rtlCol="0">
            <a:spAutoFit/>
          </a:bodyPr>
          <a:lstStyle/>
          <a:p>
            <a:pPr defTabSz="1218753"/>
            <a:r>
              <a:rPr lang="es-ES" sz="1600" spc="-70" dirty="0" smtClean="0">
                <a:solidFill>
                  <a:srgbClr val="FFFFFF"/>
                </a:solidFill>
                <a:latin typeface="Segoe UI Light" panose="020B0502040204020203" pitchFamily="34" charset="0"/>
                <a:cs typeface="Segoe UI Light" panose="020B0502040204020203" pitchFamily="34" charset="0"/>
              </a:rPr>
              <a:t>Crear, Administrar y suscribirse a varios canales</a:t>
            </a:r>
            <a:endParaRPr lang="es-ES" sz="1600" spc="-70" dirty="0">
              <a:solidFill>
                <a:srgbClr val="FFFFFF"/>
              </a:solidFill>
              <a:latin typeface="Segoe UI Light" panose="020B0502040204020203" pitchFamily="34" charset="0"/>
              <a:cs typeface="Segoe UI Light" panose="020B0502040204020203" pitchFamily="34" charset="0"/>
            </a:endParaRPr>
          </a:p>
        </p:txBody>
      </p:sp>
      <p:sp>
        <p:nvSpPr>
          <p:cNvPr id="104" name="TextBox 160"/>
          <p:cNvSpPr txBox="1"/>
          <p:nvPr/>
        </p:nvSpPr>
        <p:spPr>
          <a:xfrm>
            <a:off x="1278480" y="6146862"/>
            <a:ext cx="2638308" cy="492443"/>
          </a:xfrm>
          <a:prstGeom prst="rect">
            <a:avLst/>
          </a:prstGeom>
          <a:solidFill>
            <a:srgbClr val="0072C5"/>
          </a:solidFill>
        </p:spPr>
        <p:txBody>
          <a:bodyPr wrap="square" lIns="0" tIns="0" rIns="0" bIns="0" rtlCol="0">
            <a:spAutoFit/>
          </a:bodyPr>
          <a:lstStyle/>
          <a:p>
            <a:pPr defTabSz="1218753"/>
            <a:r>
              <a:rPr lang="es-ES" sz="1600" spc="-70" dirty="0" smtClean="0">
                <a:solidFill>
                  <a:srgbClr val="FFFFFF"/>
                </a:solidFill>
                <a:latin typeface="Segoe UI Light" panose="020B0502040204020203" pitchFamily="34" charset="0"/>
                <a:cs typeface="Segoe UI Light" panose="020B0502040204020203" pitchFamily="34" charset="0"/>
              </a:rPr>
              <a:t>Capturar, descubrir y compartir videos desde cualquier dispositivo</a:t>
            </a:r>
            <a:endParaRPr lang="es-ES" sz="1600" spc="-70" dirty="0">
              <a:solidFill>
                <a:srgbClr val="FFFFFF"/>
              </a:solidFill>
              <a:latin typeface="Segoe UI Light" panose="020B0502040204020203" pitchFamily="34" charset="0"/>
              <a:cs typeface="Segoe UI Light" panose="020B0502040204020203" pitchFamily="34" charset="0"/>
            </a:endParaRPr>
          </a:p>
        </p:txBody>
      </p:sp>
      <p:grpSp>
        <p:nvGrpSpPr>
          <p:cNvPr id="105" name="Group 3"/>
          <p:cNvGrpSpPr/>
          <p:nvPr/>
        </p:nvGrpSpPr>
        <p:grpSpPr>
          <a:xfrm>
            <a:off x="732135" y="1656442"/>
            <a:ext cx="5008966" cy="3125404"/>
            <a:chOff x="2912268" y="1859052"/>
            <a:chExt cx="6117336" cy="3728204"/>
          </a:xfrm>
        </p:grpSpPr>
        <p:pic>
          <p:nvPicPr>
            <p:cNvPr id="106" name="Picture 1"/>
            <p:cNvPicPr>
              <a:picLocks noChangeAspect="1"/>
            </p:cNvPicPr>
            <p:nvPr/>
          </p:nvPicPr>
          <p:blipFill rotWithShape="1">
            <a:blip r:embed="rId3">
              <a:extLst>
                <a:ext uri="{28A0092B-C50C-407E-A947-70E740481C1C}">
                  <a14:useLocalDpi xmlns:a14="http://schemas.microsoft.com/office/drawing/2010/main" val="0"/>
                </a:ext>
              </a:extLst>
            </a:blip>
            <a:srcRect b="31450"/>
            <a:stretch/>
          </p:blipFill>
          <p:spPr>
            <a:xfrm>
              <a:off x="3221582" y="2138565"/>
              <a:ext cx="5507418" cy="3212924"/>
            </a:xfrm>
            <a:prstGeom prst="rect">
              <a:avLst/>
            </a:prstGeom>
          </p:spPr>
        </p:pic>
        <p:pic>
          <p:nvPicPr>
            <p:cNvPr id="107"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2268" y="1859052"/>
              <a:ext cx="6117336" cy="3728204"/>
            </a:xfrm>
            <a:prstGeom prst="rect">
              <a:avLst/>
            </a:prstGeom>
            <a:ln>
              <a:noFill/>
            </a:ln>
            <a:effectLst>
              <a:outerShdw blurRad="292100" dist="139700" dir="2700000" algn="tl" rotWithShape="0">
                <a:srgbClr val="333333">
                  <a:alpha val="65000"/>
                </a:srgbClr>
              </a:outerShdw>
            </a:effectLst>
          </p:spPr>
        </p:pic>
      </p:grpSp>
      <p:cxnSp>
        <p:nvCxnSpPr>
          <p:cNvPr id="109" name="Straight Connector 18"/>
          <p:cNvCxnSpPr/>
          <p:nvPr/>
        </p:nvCxnSpPr>
        <p:spPr>
          <a:xfrm>
            <a:off x="292865" y="1350188"/>
            <a:ext cx="1065700" cy="1167643"/>
          </a:xfrm>
          <a:prstGeom prst="line">
            <a:avLst/>
          </a:prstGeom>
          <a:noFill/>
          <a:ln w="9525" cap="flat" cmpd="sng" algn="ctr">
            <a:solidFill>
              <a:srgbClr val="0072C5"/>
            </a:solidFill>
            <a:prstDash val="solid"/>
            <a:headEnd type="none"/>
            <a:tailEnd type="none"/>
          </a:ln>
          <a:effectLst/>
        </p:spPr>
      </p:cxnSp>
      <p:sp>
        <p:nvSpPr>
          <p:cNvPr id="110" name="Flowchart: Connector 22"/>
          <p:cNvSpPr/>
          <p:nvPr/>
        </p:nvSpPr>
        <p:spPr bwMode="auto">
          <a:xfrm>
            <a:off x="1354231" y="2513497"/>
            <a:ext cx="45719" cy="45719"/>
          </a:xfrm>
          <a:prstGeom prst="flowChartConnector">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cxnSp>
        <p:nvCxnSpPr>
          <p:cNvPr id="111" name="Straight Connector 37"/>
          <p:cNvCxnSpPr>
            <a:stCxn id="103" idx="0"/>
          </p:cNvCxnSpPr>
          <p:nvPr/>
        </p:nvCxnSpPr>
        <p:spPr>
          <a:xfrm flipV="1">
            <a:off x="1439900" y="4010829"/>
            <a:ext cx="46878" cy="1196138"/>
          </a:xfrm>
          <a:prstGeom prst="line">
            <a:avLst/>
          </a:prstGeom>
          <a:noFill/>
          <a:ln w="9525" cap="flat" cmpd="sng" algn="ctr">
            <a:solidFill>
              <a:srgbClr val="0072C5"/>
            </a:solidFill>
            <a:prstDash val="solid"/>
            <a:headEnd type="none"/>
            <a:tailEnd type="none"/>
          </a:ln>
          <a:effectLst/>
        </p:spPr>
      </p:cxnSp>
      <p:sp>
        <p:nvSpPr>
          <p:cNvPr id="112" name="Flowchart: Connector 38"/>
          <p:cNvSpPr/>
          <p:nvPr/>
        </p:nvSpPr>
        <p:spPr bwMode="auto">
          <a:xfrm>
            <a:off x="1137939" y="4590590"/>
            <a:ext cx="45719" cy="45719"/>
          </a:xfrm>
          <a:prstGeom prst="flowChartConnector">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cxnSp>
        <p:nvCxnSpPr>
          <p:cNvPr id="113" name="Straight Connector 43"/>
          <p:cNvCxnSpPr>
            <a:stCxn id="99" idx="3"/>
          </p:cNvCxnSpPr>
          <p:nvPr/>
        </p:nvCxnSpPr>
        <p:spPr>
          <a:xfrm flipV="1">
            <a:off x="3920426" y="5418197"/>
            <a:ext cx="883546" cy="976402"/>
          </a:xfrm>
          <a:prstGeom prst="line">
            <a:avLst/>
          </a:prstGeom>
          <a:noFill/>
          <a:ln w="9525" cap="flat" cmpd="sng" algn="ctr">
            <a:solidFill>
              <a:srgbClr val="0072C5"/>
            </a:solidFill>
            <a:prstDash val="solid"/>
            <a:headEnd type="none"/>
            <a:tailEnd type="none"/>
          </a:ln>
          <a:effectLst/>
        </p:spPr>
      </p:cxnSp>
      <p:sp>
        <p:nvSpPr>
          <p:cNvPr id="114" name="Flowchart: Connector 44"/>
          <p:cNvSpPr/>
          <p:nvPr/>
        </p:nvSpPr>
        <p:spPr bwMode="auto">
          <a:xfrm>
            <a:off x="5555654" y="4199131"/>
            <a:ext cx="45719" cy="45719"/>
          </a:xfrm>
          <a:prstGeom prst="flowChartConnector">
            <a:avLst/>
          </a:prstGeom>
          <a:solidFill>
            <a:srgbClr val="007233"/>
          </a:solidFill>
          <a:ln w="9525" cap="flat" cmpd="sng" algn="ctr">
            <a:solidFill>
              <a:srgbClr val="00723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
        <p:nvSpPr>
          <p:cNvPr id="115" name="TextBox 46"/>
          <p:cNvSpPr txBox="1"/>
          <p:nvPr/>
        </p:nvSpPr>
        <p:spPr>
          <a:xfrm rot="2620722">
            <a:off x="36179" y="6379340"/>
            <a:ext cx="610294" cy="307777"/>
          </a:xfrm>
          <a:prstGeom prst="rect">
            <a:avLst/>
          </a:prstGeom>
          <a:noFill/>
        </p:spPr>
        <p:txBody>
          <a:bodyPr wrap="square" lIns="0" tIns="0" rIns="0" bIns="0" rtlCol="0">
            <a:spAutoFit/>
          </a:bodyPr>
          <a:lstStyle/>
          <a:p>
            <a:pPr algn="ctr"/>
            <a:r>
              <a:rPr lang="en-US" sz="1000" spc="-70" dirty="0" smtClean="0">
                <a:solidFill>
                  <a:srgbClr val="FFFFFF"/>
                </a:solidFill>
                <a:latin typeface="Segoe Pro"/>
              </a:rPr>
              <a:t>Shipped July 2013</a:t>
            </a:r>
          </a:p>
        </p:txBody>
      </p:sp>
      <p:grpSp>
        <p:nvGrpSpPr>
          <p:cNvPr id="116" name="Group 47"/>
          <p:cNvGrpSpPr/>
          <p:nvPr/>
        </p:nvGrpSpPr>
        <p:grpSpPr>
          <a:xfrm>
            <a:off x="36179" y="5942903"/>
            <a:ext cx="965366" cy="901705"/>
            <a:chOff x="11226634" y="-1"/>
            <a:chExt cx="965366" cy="901705"/>
          </a:xfrm>
          <a:solidFill>
            <a:srgbClr val="0072C5"/>
          </a:solidFill>
        </p:grpSpPr>
        <p:sp>
          <p:nvSpPr>
            <p:cNvPr id="117" name="Right Triangle 48"/>
            <p:cNvSpPr/>
            <p:nvPr/>
          </p:nvSpPr>
          <p:spPr bwMode="auto">
            <a:xfrm rot="5400000" flipH="1">
              <a:off x="11265237" y="-25059"/>
              <a:ext cx="901705" cy="951821"/>
            </a:xfrm>
            <a:prstGeom prst="rtTriangle">
              <a:avLst/>
            </a:prstGeom>
            <a:grp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vert270" wrap="square" lIns="45720" tIns="45720" rIns="45720" bIns="45720"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9600000" scaled="0"/>
                </a:gradFill>
                <a:effectLst/>
                <a:uLnTx/>
                <a:uFillTx/>
                <a:latin typeface="Segoe Pro"/>
                <a:ea typeface="Segoe UI" pitchFamily="34" charset="0"/>
                <a:cs typeface="Segoe UI" pitchFamily="34" charset="0"/>
              </a:endParaRPr>
            </a:p>
          </p:txBody>
        </p:sp>
        <p:sp>
          <p:nvSpPr>
            <p:cNvPr id="118" name="TextBox 49"/>
            <p:cNvSpPr txBox="1"/>
            <p:nvPr/>
          </p:nvSpPr>
          <p:spPr>
            <a:xfrm rot="2620722">
              <a:off x="11226634" y="513380"/>
              <a:ext cx="610294" cy="153888"/>
            </a:xfrm>
            <a:prstGeom prst="rect">
              <a:avLst/>
            </a:prstGeom>
            <a:grp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70" normalizeH="0" baseline="0" noProof="0" dirty="0" smtClean="0">
                <a:ln>
                  <a:noFill/>
                </a:ln>
                <a:solidFill>
                  <a:srgbClr val="FFFFFF"/>
                </a:solidFill>
                <a:effectLst/>
                <a:uLnTx/>
                <a:uFillTx/>
                <a:latin typeface="Segoe Pro"/>
              </a:endParaRPr>
            </a:p>
          </p:txBody>
        </p:sp>
      </p:grpSp>
      <p:sp>
        <p:nvSpPr>
          <p:cNvPr id="119" name="TextBox 50"/>
          <p:cNvSpPr txBox="1"/>
          <p:nvPr/>
        </p:nvSpPr>
        <p:spPr>
          <a:xfrm rot="2620722">
            <a:off x="8544" y="6401808"/>
            <a:ext cx="706226" cy="307777"/>
          </a:xfrm>
          <a:prstGeom prst="rect">
            <a:avLst/>
          </a:prstGeom>
          <a:noFill/>
        </p:spPr>
        <p:txBody>
          <a:bodyPr wrap="square" lIns="0" tIns="0" rIns="0" bIns="0" rtlCol="0">
            <a:spAutoFit/>
          </a:bodyPr>
          <a:lstStyle/>
          <a:p>
            <a:pPr algn="ctr"/>
            <a:r>
              <a:rPr lang="en-US" sz="1000" spc="-70" dirty="0" smtClean="0">
                <a:solidFill>
                  <a:srgbClr val="FFFFFF"/>
                </a:solidFill>
                <a:latin typeface="Segoe Pro"/>
              </a:rPr>
              <a:t>Rollout started</a:t>
            </a:r>
            <a:br>
              <a:rPr lang="en-US" sz="1000" spc="-70" dirty="0" smtClean="0">
                <a:solidFill>
                  <a:srgbClr val="FFFFFF"/>
                </a:solidFill>
                <a:latin typeface="Segoe Pro"/>
              </a:rPr>
            </a:br>
            <a:r>
              <a:rPr lang="en-US" sz="1000" spc="-70" dirty="0" smtClean="0">
                <a:solidFill>
                  <a:srgbClr val="FFFFFF"/>
                </a:solidFill>
                <a:latin typeface="Segoe Pro"/>
              </a:rPr>
              <a:t>Nov 2014</a:t>
            </a:r>
            <a:endParaRPr lang="en-US" sz="1000" spc="-70" dirty="0">
              <a:solidFill>
                <a:srgbClr val="FFFFFF"/>
              </a:solidFill>
              <a:latin typeface="Segoe Pro"/>
            </a:endParaRPr>
          </a:p>
        </p:txBody>
      </p:sp>
      <p:pic>
        <p:nvPicPr>
          <p:cNvPr id="4" name="Imagen 3"/>
          <p:cNvPicPr>
            <a:picLocks noChangeAspect="1"/>
          </p:cNvPicPr>
          <p:nvPr/>
        </p:nvPicPr>
        <p:blipFill>
          <a:blip r:embed="rId5"/>
          <a:stretch>
            <a:fillRect/>
          </a:stretch>
        </p:blipFill>
        <p:spPr>
          <a:xfrm>
            <a:off x="4402048" y="4800900"/>
            <a:ext cx="1010693" cy="1797020"/>
          </a:xfrm>
          <a:prstGeom prst="rect">
            <a:avLst/>
          </a:prstGeom>
        </p:spPr>
      </p:pic>
      <p:sp>
        <p:nvSpPr>
          <p:cNvPr id="121" name="Explosión 1 120"/>
          <p:cNvSpPr/>
          <p:nvPr/>
        </p:nvSpPr>
        <p:spPr bwMode="auto">
          <a:xfrm>
            <a:off x="3914456" y="80031"/>
            <a:ext cx="3161012" cy="1496118"/>
          </a:xfrm>
          <a:prstGeom prst="irregularSeal1">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ES"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Next</a:t>
            </a:r>
            <a:r>
              <a:rPr kumimoji="0" lang="es-ES"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 </a:t>
            </a:r>
            <a:r>
              <a:rPr kumimoji="0" lang="es-ES"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Generation</a:t>
            </a:r>
            <a:r>
              <a:rPr kumimoji="0" lang="es-ES"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 Portal</a:t>
            </a:r>
          </a:p>
        </p:txBody>
      </p:sp>
      <p:sp>
        <p:nvSpPr>
          <p:cNvPr id="123" name="Explosión 1 122"/>
          <p:cNvSpPr/>
          <p:nvPr/>
        </p:nvSpPr>
        <p:spPr bwMode="auto">
          <a:xfrm>
            <a:off x="7343646" y="5081990"/>
            <a:ext cx="3705995" cy="1515930"/>
          </a:xfrm>
          <a:prstGeom prst="irregularSeal1">
            <a:avLst/>
          </a:prstGeom>
          <a:solidFill>
            <a:srgbClr val="EB3C0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s-ES"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Rollout</a:t>
            </a:r>
            <a:r>
              <a:rPr kumimoji="0" lang="es-ES" b="0" i="0" u="none" strike="noStrike" kern="0" cap="none" spc="0" normalizeH="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rPr>
              <a:t> completado WWW</a:t>
            </a:r>
            <a:endParaRPr kumimoji="0" lang="es-ES"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Pro"/>
              <a:ea typeface="Segoe UI" pitchFamily="34" charset="0"/>
              <a:cs typeface="Segoe UI" pitchFamily="34" charset="0"/>
            </a:endParaRPr>
          </a:p>
        </p:txBody>
      </p:sp>
    </p:spTree>
    <p:extLst>
      <p:ext uri="{BB962C8B-B14F-4D97-AF65-F5344CB8AC3E}">
        <p14:creationId xmlns:p14="http://schemas.microsoft.com/office/powerpoint/2010/main" val="4381277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wipe(down)">
                                      <p:cBhvr>
                                        <p:cTn id="13" dur="580">
                                          <p:stCondLst>
                                            <p:cond delay="0"/>
                                          </p:stCondLst>
                                        </p:cTn>
                                        <p:tgtEl>
                                          <p:spTgt spid="121"/>
                                        </p:tgtEl>
                                      </p:cBhvr>
                                    </p:animEffect>
                                    <p:anim calcmode="lin" valueType="num">
                                      <p:cBhvr>
                                        <p:cTn id="14" dur="1822" tmFilter="0,0; 0.14,0.36; 0.43,0.73; 0.71,0.91; 1.0,1.0">
                                          <p:stCondLst>
                                            <p:cond delay="0"/>
                                          </p:stCondLst>
                                        </p:cTn>
                                        <p:tgtEl>
                                          <p:spTgt spid="121"/>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21"/>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21"/>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21"/>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21"/>
                                        </p:tgtEl>
                                        <p:attrNameLst>
                                          <p:attrName>ppt_y</p:attrName>
                                        </p:attrNameLst>
                                      </p:cBhvr>
                                      <p:tavLst>
                                        <p:tav tm="0" fmla="#ppt_y-sin(pi*$)/81">
                                          <p:val>
                                            <p:fltVal val="0"/>
                                          </p:val>
                                        </p:tav>
                                        <p:tav tm="100000">
                                          <p:val>
                                            <p:fltVal val="1"/>
                                          </p:val>
                                        </p:tav>
                                      </p:tavLst>
                                    </p:anim>
                                    <p:animScale>
                                      <p:cBhvr>
                                        <p:cTn id="19" dur="26">
                                          <p:stCondLst>
                                            <p:cond delay="650"/>
                                          </p:stCondLst>
                                        </p:cTn>
                                        <p:tgtEl>
                                          <p:spTgt spid="121"/>
                                        </p:tgtEl>
                                      </p:cBhvr>
                                      <p:to x="100000" y="60000"/>
                                    </p:animScale>
                                    <p:animScale>
                                      <p:cBhvr>
                                        <p:cTn id="20" dur="166" decel="50000">
                                          <p:stCondLst>
                                            <p:cond delay="676"/>
                                          </p:stCondLst>
                                        </p:cTn>
                                        <p:tgtEl>
                                          <p:spTgt spid="121"/>
                                        </p:tgtEl>
                                      </p:cBhvr>
                                      <p:to x="100000" y="100000"/>
                                    </p:animScale>
                                    <p:animScale>
                                      <p:cBhvr>
                                        <p:cTn id="21" dur="26">
                                          <p:stCondLst>
                                            <p:cond delay="1312"/>
                                          </p:stCondLst>
                                        </p:cTn>
                                        <p:tgtEl>
                                          <p:spTgt spid="121"/>
                                        </p:tgtEl>
                                      </p:cBhvr>
                                      <p:to x="100000" y="80000"/>
                                    </p:animScale>
                                    <p:animScale>
                                      <p:cBhvr>
                                        <p:cTn id="22" dur="166" decel="50000">
                                          <p:stCondLst>
                                            <p:cond delay="1338"/>
                                          </p:stCondLst>
                                        </p:cTn>
                                        <p:tgtEl>
                                          <p:spTgt spid="121"/>
                                        </p:tgtEl>
                                      </p:cBhvr>
                                      <p:to x="100000" y="100000"/>
                                    </p:animScale>
                                    <p:animScale>
                                      <p:cBhvr>
                                        <p:cTn id="23" dur="26">
                                          <p:stCondLst>
                                            <p:cond delay="1642"/>
                                          </p:stCondLst>
                                        </p:cTn>
                                        <p:tgtEl>
                                          <p:spTgt spid="121"/>
                                        </p:tgtEl>
                                      </p:cBhvr>
                                      <p:to x="100000" y="90000"/>
                                    </p:animScale>
                                    <p:animScale>
                                      <p:cBhvr>
                                        <p:cTn id="24" dur="166" decel="50000">
                                          <p:stCondLst>
                                            <p:cond delay="1668"/>
                                          </p:stCondLst>
                                        </p:cTn>
                                        <p:tgtEl>
                                          <p:spTgt spid="121"/>
                                        </p:tgtEl>
                                      </p:cBhvr>
                                      <p:to x="100000" y="100000"/>
                                    </p:animScale>
                                    <p:animScale>
                                      <p:cBhvr>
                                        <p:cTn id="25" dur="26">
                                          <p:stCondLst>
                                            <p:cond delay="1808"/>
                                          </p:stCondLst>
                                        </p:cTn>
                                        <p:tgtEl>
                                          <p:spTgt spid="121"/>
                                        </p:tgtEl>
                                      </p:cBhvr>
                                      <p:to x="100000" y="95000"/>
                                    </p:animScale>
                                    <p:animScale>
                                      <p:cBhvr>
                                        <p:cTn id="26" dur="166" decel="50000">
                                          <p:stCondLst>
                                            <p:cond delay="1834"/>
                                          </p:stCondLst>
                                        </p:cTn>
                                        <p:tgtEl>
                                          <p:spTgt spid="121"/>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wipe(down)">
                                      <p:cBhvr>
                                        <p:cTn id="31" dur="580">
                                          <p:stCondLst>
                                            <p:cond delay="0"/>
                                          </p:stCondLst>
                                        </p:cTn>
                                        <p:tgtEl>
                                          <p:spTgt spid="123"/>
                                        </p:tgtEl>
                                      </p:cBhvr>
                                    </p:animEffect>
                                    <p:anim calcmode="lin" valueType="num">
                                      <p:cBhvr>
                                        <p:cTn id="32" dur="1822" tmFilter="0,0; 0.14,0.36; 0.43,0.73; 0.71,0.91; 1.0,1.0">
                                          <p:stCondLst>
                                            <p:cond delay="0"/>
                                          </p:stCondLst>
                                        </p:cTn>
                                        <p:tgtEl>
                                          <p:spTgt spid="123"/>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23"/>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23"/>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23"/>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23"/>
                                        </p:tgtEl>
                                        <p:attrNameLst>
                                          <p:attrName>ppt_y</p:attrName>
                                        </p:attrNameLst>
                                      </p:cBhvr>
                                      <p:tavLst>
                                        <p:tav tm="0" fmla="#ppt_y-sin(pi*$)/81">
                                          <p:val>
                                            <p:fltVal val="0"/>
                                          </p:val>
                                        </p:tav>
                                        <p:tav tm="100000">
                                          <p:val>
                                            <p:fltVal val="1"/>
                                          </p:val>
                                        </p:tav>
                                      </p:tavLst>
                                    </p:anim>
                                    <p:animScale>
                                      <p:cBhvr>
                                        <p:cTn id="37" dur="26">
                                          <p:stCondLst>
                                            <p:cond delay="650"/>
                                          </p:stCondLst>
                                        </p:cTn>
                                        <p:tgtEl>
                                          <p:spTgt spid="123"/>
                                        </p:tgtEl>
                                      </p:cBhvr>
                                      <p:to x="100000" y="60000"/>
                                    </p:animScale>
                                    <p:animScale>
                                      <p:cBhvr>
                                        <p:cTn id="38" dur="166" decel="50000">
                                          <p:stCondLst>
                                            <p:cond delay="676"/>
                                          </p:stCondLst>
                                        </p:cTn>
                                        <p:tgtEl>
                                          <p:spTgt spid="123"/>
                                        </p:tgtEl>
                                      </p:cBhvr>
                                      <p:to x="100000" y="100000"/>
                                    </p:animScale>
                                    <p:animScale>
                                      <p:cBhvr>
                                        <p:cTn id="39" dur="26">
                                          <p:stCondLst>
                                            <p:cond delay="1312"/>
                                          </p:stCondLst>
                                        </p:cTn>
                                        <p:tgtEl>
                                          <p:spTgt spid="123"/>
                                        </p:tgtEl>
                                      </p:cBhvr>
                                      <p:to x="100000" y="80000"/>
                                    </p:animScale>
                                    <p:animScale>
                                      <p:cBhvr>
                                        <p:cTn id="40" dur="166" decel="50000">
                                          <p:stCondLst>
                                            <p:cond delay="1338"/>
                                          </p:stCondLst>
                                        </p:cTn>
                                        <p:tgtEl>
                                          <p:spTgt spid="123"/>
                                        </p:tgtEl>
                                      </p:cBhvr>
                                      <p:to x="100000" y="100000"/>
                                    </p:animScale>
                                    <p:animScale>
                                      <p:cBhvr>
                                        <p:cTn id="41" dur="26">
                                          <p:stCondLst>
                                            <p:cond delay="1642"/>
                                          </p:stCondLst>
                                        </p:cTn>
                                        <p:tgtEl>
                                          <p:spTgt spid="123"/>
                                        </p:tgtEl>
                                      </p:cBhvr>
                                      <p:to x="100000" y="90000"/>
                                    </p:animScale>
                                    <p:animScale>
                                      <p:cBhvr>
                                        <p:cTn id="42" dur="166" decel="50000">
                                          <p:stCondLst>
                                            <p:cond delay="1668"/>
                                          </p:stCondLst>
                                        </p:cTn>
                                        <p:tgtEl>
                                          <p:spTgt spid="123"/>
                                        </p:tgtEl>
                                      </p:cBhvr>
                                      <p:to x="100000" y="100000"/>
                                    </p:animScale>
                                    <p:animScale>
                                      <p:cBhvr>
                                        <p:cTn id="43" dur="26">
                                          <p:stCondLst>
                                            <p:cond delay="1808"/>
                                          </p:stCondLst>
                                        </p:cTn>
                                        <p:tgtEl>
                                          <p:spTgt spid="123"/>
                                        </p:tgtEl>
                                      </p:cBhvr>
                                      <p:to x="100000" y="95000"/>
                                    </p:animScale>
                                    <p:animScale>
                                      <p:cBhvr>
                                        <p:cTn id="44" dur="166" decel="50000">
                                          <p:stCondLst>
                                            <p:cond delay="1834"/>
                                          </p:stCondLst>
                                        </p:cTn>
                                        <p:tgtEl>
                                          <p:spTgt spid="1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745558" y="880947"/>
            <a:ext cx="4938132" cy="985953"/>
          </a:xfrm>
        </p:spPr>
        <p:txBody>
          <a:bodyPr/>
          <a:lstStyle/>
          <a:p>
            <a:r>
              <a:rPr lang="es-ES" sz="4400" dirty="0" smtClean="0"/>
              <a:t>Office 365 Video</a:t>
            </a:r>
            <a:endParaRPr lang="es-ES" sz="4400" dirty="0"/>
          </a:p>
        </p:txBody>
      </p:sp>
      <p:grpSp>
        <p:nvGrpSpPr>
          <p:cNvPr id="20" name="Group 25"/>
          <p:cNvGrpSpPr/>
          <p:nvPr/>
        </p:nvGrpSpPr>
        <p:grpSpPr>
          <a:xfrm>
            <a:off x="834550" y="475113"/>
            <a:ext cx="668268" cy="405834"/>
            <a:chOff x="205187" y="4748102"/>
            <a:chExt cx="1076201" cy="516710"/>
          </a:xfrm>
        </p:grpSpPr>
        <p:pic>
          <p:nvPicPr>
            <p:cNvPr id="21"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22" name="Group 24"/>
            <p:cNvGrpSpPr/>
            <p:nvPr/>
          </p:nvGrpSpPr>
          <p:grpSpPr>
            <a:xfrm>
              <a:off x="205187" y="4748102"/>
              <a:ext cx="305346" cy="516710"/>
              <a:chOff x="1532979" y="5298659"/>
              <a:chExt cx="457746" cy="774603"/>
            </a:xfrm>
          </p:grpSpPr>
          <p:sp>
            <p:nvSpPr>
              <p:cNvPr id="26"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34"/>
            <p:cNvGrpSpPr/>
            <p:nvPr/>
          </p:nvGrpSpPr>
          <p:grpSpPr>
            <a:xfrm>
              <a:off x="976042" y="4748102"/>
              <a:ext cx="305346" cy="516710"/>
              <a:chOff x="1532979" y="5298659"/>
              <a:chExt cx="457746" cy="774603"/>
            </a:xfrm>
          </p:grpSpPr>
          <p:sp>
            <p:nvSpPr>
              <p:cNvPr id="24"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 name="Group 25"/>
          <p:cNvGrpSpPr/>
          <p:nvPr/>
        </p:nvGrpSpPr>
        <p:grpSpPr>
          <a:xfrm>
            <a:off x="11015422" y="1163048"/>
            <a:ext cx="668268" cy="405834"/>
            <a:chOff x="205187" y="4748102"/>
            <a:chExt cx="1076201" cy="516710"/>
          </a:xfrm>
        </p:grpSpPr>
        <p:pic>
          <p:nvPicPr>
            <p:cNvPr id="30"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31" name="Group 24"/>
            <p:cNvGrpSpPr/>
            <p:nvPr/>
          </p:nvGrpSpPr>
          <p:grpSpPr>
            <a:xfrm>
              <a:off x="205187" y="4748102"/>
              <a:ext cx="305346" cy="516710"/>
              <a:chOff x="1532979" y="5298659"/>
              <a:chExt cx="457746" cy="774603"/>
            </a:xfrm>
          </p:grpSpPr>
          <p:sp>
            <p:nvSpPr>
              <p:cNvPr id="51"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34"/>
            <p:cNvGrpSpPr/>
            <p:nvPr/>
          </p:nvGrpSpPr>
          <p:grpSpPr>
            <a:xfrm>
              <a:off x="976042" y="4748102"/>
              <a:ext cx="305346" cy="516710"/>
              <a:chOff x="1532979" y="5298659"/>
              <a:chExt cx="457746" cy="774603"/>
            </a:xfrm>
          </p:grpSpPr>
          <p:sp>
            <p:nvSpPr>
              <p:cNvPr id="49"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6" name="Content Placeholder 6"/>
          <p:cNvSpPr txBox="1">
            <a:spLocks/>
          </p:cNvSpPr>
          <p:nvPr/>
        </p:nvSpPr>
        <p:spPr>
          <a:xfrm>
            <a:off x="6743892" y="2131093"/>
            <a:ext cx="5314613" cy="3721769"/>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s-ES" b="1" dirty="0" smtClean="0"/>
              <a:t>Últimas actualizaciones </a:t>
            </a:r>
            <a:r>
              <a:rPr lang="es-ES" dirty="0" smtClean="0"/>
              <a:t>(En Roll-</a:t>
            </a:r>
            <a:r>
              <a:rPr lang="es-ES" dirty="0" err="1" smtClean="0"/>
              <a:t>Out</a:t>
            </a:r>
            <a:r>
              <a:rPr lang="es-ES" dirty="0" smtClean="0"/>
              <a:t>)</a:t>
            </a:r>
            <a:endParaRPr lang="es-ES" b="1" dirty="0" smtClean="0"/>
          </a:p>
          <a:p>
            <a:pPr marL="285750" indent="-285750" algn="just">
              <a:buFont typeface="Wingdings" panose="05000000000000000000" pitchFamily="2" charset="2"/>
              <a:buChar char="ü"/>
            </a:pPr>
            <a:r>
              <a:rPr lang="es-ES" dirty="0" smtClean="0"/>
              <a:t>Movilidad </a:t>
            </a:r>
            <a:r>
              <a:rPr lang="es-ES" dirty="0"/>
              <a:t>(Páginas Web Responsivas + iPhone App</a:t>
            </a:r>
            <a:r>
              <a:rPr lang="es-ES" dirty="0" smtClean="0"/>
              <a:t>) </a:t>
            </a:r>
            <a:r>
              <a:rPr lang="es-ES" b="1" dirty="0" smtClean="0"/>
              <a:t>Reproductor </a:t>
            </a:r>
            <a:r>
              <a:rPr lang="es-ES" b="1" dirty="0"/>
              <a:t>HTML5-based </a:t>
            </a:r>
            <a:r>
              <a:rPr lang="es-ES" b="1" dirty="0" smtClean="0"/>
              <a:t> </a:t>
            </a:r>
            <a:r>
              <a:rPr lang="es-ES" dirty="0" smtClean="0"/>
              <a:t>Rendimiento </a:t>
            </a:r>
            <a:r>
              <a:rPr lang="es-ES" dirty="0"/>
              <a:t>y </a:t>
            </a:r>
            <a:r>
              <a:rPr lang="es-ES" dirty="0" smtClean="0"/>
              <a:t>escalabilidad </a:t>
            </a:r>
            <a:r>
              <a:rPr lang="es-ES" b="1" dirty="0" smtClean="0"/>
              <a:t>Nuevos </a:t>
            </a:r>
            <a:r>
              <a:rPr lang="es-ES" b="1" dirty="0"/>
              <a:t>controles de </a:t>
            </a:r>
            <a:r>
              <a:rPr lang="es-ES" b="1" dirty="0" smtClean="0"/>
              <a:t>Administración </a:t>
            </a:r>
            <a:r>
              <a:rPr lang="es-ES" dirty="0" smtClean="0"/>
              <a:t>Integración en </a:t>
            </a:r>
            <a:r>
              <a:rPr lang="es-ES" dirty="0" err="1" smtClean="0"/>
              <a:t>Delve</a:t>
            </a:r>
            <a:r>
              <a:rPr lang="es-ES" dirty="0" smtClean="0"/>
              <a:t> </a:t>
            </a:r>
            <a:r>
              <a:rPr lang="es-ES" b="1" dirty="0" smtClean="0"/>
              <a:t>API de Office 365 (En </a:t>
            </a:r>
            <a:r>
              <a:rPr lang="es-ES" b="1" dirty="0" err="1" smtClean="0"/>
              <a:t>Preview</a:t>
            </a:r>
            <a:r>
              <a:rPr lang="es-ES" b="1" dirty="0" smtClean="0"/>
              <a:t>)</a:t>
            </a:r>
            <a:endParaRPr lang="es-ES" dirty="0" smtClean="0"/>
          </a:p>
          <a:p>
            <a:pPr algn="just"/>
            <a:r>
              <a:rPr lang="es-ES" b="1" dirty="0" smtClean="0"/>
              <a:t>A futuro:</a:t>
            </a:r>
          </a:p>
          <a:p>
            <a:pPr marL="285750" indent="-285750" algn="just">
              <a:buFont typeface="Wingdings" panose="05000000000000000000" pitchFamily="2" charset="2"/>
              <a:buChar char="ü"/>
            </a:pPr>
            <a:r>
              <a:rPr lang="es-ES" dirty="0" smtClean="0"/>
              <a:t>Cambios en la Página Principal (</a:t>
            </a:r>
            <a:r>
              <a:rPr lang="es-ES" dirty="0" err="1" smtClean="0"/>
              <a:t>Powered</a:t>
            </a:r>
            <a:r>
              <a:rPr lang="es-ES" dirty="0" smtClean="0"/>
              <a:t> </a:t>
            </a:r>
            <a:r>
              <a:rPr lang="es-ES" dirty="0" err="1" smtClean="0"/>
              <a:t>by</a:t>
            </a:r>
            <a:r>
              <a:rPr lang="es-ES" dirty="0" smtClean="0"/>
              <a:t> </a:t>
            </a:r>
            <a:r>
              <a:rPr lang="es-ES" dirty="0" err="1" smtClean="0"/>
              <a:t>the</a:t>
            </a:r>
            <a:r>
              <a:rPr lang="es-ES" dirty="0" smtClean="0"/>
              <a:t> </a:t>
            </a:r>
            <a:r>
              <a:rPr lang="es-ES" dirty="0" err="1" smtClean="0"/>
              <a:t>Graph</a:t>
            </a:r>
            <a:r>
              <a:rPr lang="es-ES" dirty="0" smtClean="0"/>
              <a:t>) </a:t>
            </a:r>
            <a:r>
              <a:rPr lang="es-ES" b="1" dirty="0" smtClean="0"/>
              <a:t>Mejoras </a:t>
            </a:r>
            <a:r>
              <a:rPr lang="es-ES" b="1" dirty="0"/>
              <a:t>en la integración de los Videos en Sitios de Grupo y </a:t>
            </a:r>
            <a:r>
              <a:rPr lang="es-ES" b="1" dirty="0" err="1" smtClean="0"/>
              <a:t>Yammer</a:t>
            </a:r>
            <a:r>
              <a:rPr lang="es-ES" b="1" dirty="0" smtClean="0"/>
              <a:t> </a:t>
            </a:r>
            <a:r>
              <a:rPr lang="es-ES" dirty="0" smtClean="0"/>
              <a:t>Diseño responsivo en todas las páginas </a:t>
            </a:r>
            <a:r>
              <a:rPr lang="es-ES" b="1" dirty="0" smtClean="0"/>
              <a:t>Escenarios Híbridos con SharePoint 2016</a:t>
            </a:r>
            <a:endParaRPr lang="es-ES" b="1" dirty="0"/>
          </a:p>
          <a:p>
            <a:pPr algn="just"/>
            <a:endParaRPr lang="es-ES" dirty="0"/>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just"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grpSp>
        <p:nvGrpSpPr>
          <p:cNvPr id="53" name="Group 20"/>
          <p:cNvGrpSpPr/>
          <p:nvPr/>
        </p:nvGrpSpPr>
        <p:grpSpPr>
          <a:xfrm>
            <a:off x="991913" y="99378"/>
            <a:ext cx="4885171" cy="2925633"/>
            <a:chOff x="3730760" y="3706863"/>
            <a:chExt cx="4885863" cy="2926048"/>
          </a:xfrm>
        </p:grpSpPr>
        <p:pic>
          <p:nvPicPr>
            <p:cNvPr id="54"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760" y="3706863"/>
              <a:ext cx="4885863" cy="2926048"/>
            </a:xfrm>
            <a:prstGeom prst="rect">
              <a:avLst/>
            </a:prstGeom>
          </p:spPr>
        </p:pic>
        <p:pic>
          <p:nvPicPr>
            <p:cNvPr id="55" name="Picture 19"/>
            <p:cNvPicPr>
              <a:picLocks noChangeAspect="1"/>
            </p:cNvPicPr>
            <p:nvPr/>
          </p:nvPicPr>
          <p:blipFill>
            <a:blip r:embed="rId4"/>
            <a:stretch>
              <a:fillRect/>
            </a:stretch>
          </p:blipFill>
          <p:spPr>
            <a:xfrm>
              <a:off x="4432875" y="3815081"/>
              <a:ext cx="3438932" cy="2031019"/>
            </a:xfrm>
            <a:prstGeom prst="rect">
              <a:avLst/>
            </a:prstGeom>
          </p:spPr>
        </p:pic>
      </p:grpSp>
      <p:pic>
        <p:nvPicPr>
          <p:cNvPr id="57" name="Picture 4"/>
          <p:cNvPicPr>
            <a:picLocks noChangeAspect="1"/>
          </p:cNvPicPr>
          <p:nvPr/>
        </p:nvPicPr>
        <p:blipFill>
          <a:blip r:embed="rId5"/>
          <a:stretch>
            <a:fillRect/>
          </a:stretch>
        </p:blipFill>
        <p:spPr>
          <a:xfrm>
            <a:off x="1667777" y="119616"/>
            <a:ext cx="3464597" cy="2208592"/>
          </a:xfrm>
          <a:prstGeom prst="rect">
            <a:avLst/>
          </a:prstGeom>
        </p:spPr>
      </p:pic>
      <p:pic>
        <p:nvPicPr>
          <p:cNvPr id="58" name="Picture 3"/>
          <p:cNvPicPr>
            <a:picLocks noChangeAspect="1"/>
          </p:cNvPicPr>
          <p:nvPr/>
        </p:nvPicPr>
        <p:blipFill>
          <a:blip r:embed="rId6"/>
          <a:stretch>
            <a:fillRect/>
          </a:stretch>
        </p:blipFill>
        <p:spPr>
          <a:xfrm>
            <a:off x="3859290" y="4478154"/>
            <a:ext cx="2017794" cy="2127855"/>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grpSp>
        <p:nvGrpSpPr>
          <p:cNvPr id="59" name="Group 25"/>
          <p:cNvGrpSpPr/>
          <p:nvPr/>
        </p:nvGrpSpPr>
        <p:grpSpPr>
          <a:xfrm>
            <a:off x="170706" y="3396156"/>
            <a:ext cx="3447686" cy="1789710"/>
            <a:chOff x="1697049" y="3905556"/>
            <a:chExt cx="3380391" cy="1754777"/>
          </a:xfrm>
        </p:grpSpPr>
        <p:pic>
          <p:nvPicPr>
            <p:cNvPr id="60" name="Picture 21"/>
            <p:cNvPicPr>
              <a:picLocks noChangeAspect="1"/>
            </p:cNvPicPr>
            <p:nvPr/>
          </p:nvPicPr>
          <p:blipFill>
            <a:blip r:embed="rId7"/>
            <a:stretch>
              <a:fillRect/>
            </a:stretch>
          </p:blipFill>
          <p:spPr>
            <a:xfrm>
              <a:off x="2011418" y="3905556"/>
              <a:ext cx="2541178" cy="1554444"/>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pic>
          <p:nvPicPr>
            <p:cNvPr id="61" name="Picture 22"/>
            <p:cNvPicPr>
              <a:picLocks noChangeAspect="1"/>
            </p:cNvPicPr>
            <p:nvPr/>
          </p:nvPicPr>
          <p:blipFill>
            <a:blip r:embed="rId8"/>
            <a:stretch>
              <a:fillRect/>
            </a:stretch>
          </p:blipFill>
          <p:spPr>
            <a:xfrm>
              <a:off x="4076032" y="4272537"/>
              <a:ext cx="1001408" cy="1387796"/>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pic>
          <p:nvPicPr>
            <p:cNvPr id="62" name="Picture 23"/>
            <p:cNvPicPr>
              <a:picLocks noChangeAspect="1"/>
            </p:cNvPicPr>
            <p:nvPr/>
          </p:nvPicPr>
          <p:blipFill>
            <a:blip r:embed="rId9"/>
            <a:stretch>
              <a:fillRect/>
            </a:stretch>
          </p:blipFill>
          <p:spPr>
            <a:xfrm>
              <a:off x="1697049" y="4480592"/>
              <a:ext cx="628738" cy="1179741"/>
            </a:xfrm>
            <a:prstGeom prst="rect">
              <a:avLst/>
            </a:prstGeom>
            <a:ln w="12700" cap="sq">
              <a:solidFill>
                <a:schemeClr val="tx1">
                  <a:lumMod val="60000"/>
                  <a:lumOff val="40000"/>
                </a:schemeClr>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3412778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Delve + Office 365 Video</a:t>
            </a:r>
            <a:endParaRPr lang="es-ES" dirty="0"/>
          </a:p>
        </p:txBody>
      </p:sp>
      <p:pic>
        <p:nvPicPr>
          <p:cNvPr id="3" name="Imagen 2"/>
          <p:cNvPicPr>
            <a:picLocks noChangeAspect="1"/>
          </p:cNvPicPr>
          <p:nvPr/>
        </p:nvPicPr>
        <p:blipFill rotWithShape="1">
          <a:blip r:embed="rId3" cstate="print">
            <a:extLst>
              <a:ext uri="{28A0092B-C50C-407E-A947-70E740481C1C}">
                <a14:useLocalDpi xmlns:a14="http://schemas.microsoft.com/office/drawing/2010/main" val="0"/>
              </a:ext>
            </a:extLst>
          </a:blip>
          <a:srcRect l="13564" t="3110" r="37212" b="1863"/>
          <a:stretch/>
        </p:blipFill>
        <p:spPr>
          <a:xfrm>
            <a:off x="275422" y="4445306"/>
            <a:ext cx="2171039" cy="2166756"/>
          </a:xfrm>
          <a:prstGeom prst="rect">
            <a:avLst/>
          </a:prstGeom>
        </p:spPr>
      </p:pic>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Next</a:t>
            </a:r>
            <a:r>
              <a:rPr lang="es-ES" dirty="0" smtClean="0"/>
              <a:t> </a:t>
            </a:r>
            <a:r>
              <a:rPr lang="es-ES" dirty="0" err="1" smtClean="0"/>
              <a:t>Generation</a:t>
            </a:r>
            <a:r>
              <a:rPr lang="es-ES" dirty="0" smtClean="0"/>
              <a:t> </a:t>
            </a:r>
            <a:r>
              <a:rPr lang="es-ES" dirty="0" err="1" smtClean="0"/>
              <a:t>Portals</a:t>
            </a:r>
            <a:r>
              <a:rPr lang="es-ES" dirty="0" smtClean="0"/>
              <a:t>…la nueva estrategia</a:t>
            </a:r>
            <a:endParaRPr lang="es-ES" dirty="0"/>
          </a:p>
        </p:txBody>
      </p:sp>
      <p:grpSp>
        <p:nvGrpSpPr>
          <p:cNvPr id="68" name="Group 24"/>
          <p:cNvGrpSpPr/>
          <p:nvPr/>
        </p:nvGrpSpPr>
        <p:grpSpPr>
          <a:xfrm>
            <a:off x="3806824" y="1391316"/>
            <a:ext cx="5720525" cy="1850171"/>
            <a:chOff x="3751740" y="535673"/>
            <a:chExt cx="5720525" cy="1850171"/>
          </a:xfrm>
        </p:grpSpPr>
        <p:sp>
          <p:nvSpPr>
            <p:cNvPr id="69" name="TextBox 3"/>
            <p:cNvSpPr txBox="1"/>
            <p:nvPr/>
          </p:nvSpPr>
          <p:spPr>
            <a:xfrm>
              <a:off x="3751740" y="1137944"/>
              <a:ext cx="3913975" cy="5170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Better runtime diagnostics</a:t>
              </a:r>
            </a:p>
          </p:txBody>
        </p:sp>
        <p:sp>
          <p:nvSpPr>
            <p:cNvPr id="70" name="Right Arrow 16"/>
            <p:cNvSpPr/>
            <p:nvPr/>
          </p:nvSpPr>
          <p:spPr bwMode="auto">
            <a:xfrm>
              <a:off x="3779837" y="535673"/>
              <a:ext cx="5692428" cy="781013"/>
            </a:xfrm>
            <a:prstGeom prst="rightArrow">
              <a:avLst/>
            </a:prstGeom>
            <a:solidFill>
              <a:srgbClr val="0078D7"/>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Segoe UI"/>
                  <a:ea typeface="+mn-ea"/>
                  <a:cs typeface="+mn-cs"/>
                </a:rPr>
                <a:t>Continued investment &amp; partnership</a:t>
              </a:r>
              <a:endParaRPr kumimoji="0" lang="en-US" sz="2000" b="0" i="0" u="none" strike="noStrike" kern="0" cap="none" spc="0" normalizeH="0" baseline="0" noProof="0" dirty="0">
                <a:ln>
                  <a:noFill/>
                </a:ln>
                <a:solidFill>
                  <a:schemeClr val="bg1"/>
                </a:solidFill>
                <a:effectLst/>
                <a:uLnTx/>
                <a:uFillTx/>
                <a:latin typeface="Segoe UI"/>
                <a:ea typeface="+mn-ea"/>
                <a:cs typeface="+mn-cs"/>
              </a:endParaRPr>
            </a:p>
          </p:txBody>
        </p:sp>
        <p:sp>
          <p:nvSpPr>
            <p:cNvPr id="71" name="TextBox 17"/>
            <p:cNvSpPr txBox="1"/>
            <p:nvPr/>
          </p:nvSpPr>
          <p:spPr>
            <a:xfrm>
              <a:off x="4973756" y="1868779"/>
              <a:ext cx="3913975" cy="5170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Industry standard UX patterns</a:t>
              </a:r>
            </a:p>
          </p:txBody>
        </p:sp>
        <p:sp>
          <p:nvSpPr>
            <p:cNvPr id="72" name="Rectangle 6"/>
            <p:cNvSpPr/>
            <p:nvPr/>
          </p:nvSpPr>
          <p:spPr>
            <a:xfrm>
              <a:off x="4269446" y="1610940"/>
              <a:ext cx="2342949" cy="313932"/>
            </a:xfrm>
            <a:prstGeom prst="rect">
              <a:avLst/>
            </a:prstGeom>
          </p:spPr>
          <p:txBody>
            <a:bodyPr wrap="none">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Modern page rendering</a:t>
              </a:r>
            </a:p>
          </p:txBody>
        </p:sp>
      </p:grpSp>
      <p:grpSp>
        <p:nvGrpSpPr>
          <p:cNvPr id="73" name="Group 10"/>
          <p:cNvGrpSpPr/>
          <p:nvPr/>
        </p:nvGrpSpPr>
        <p:grpSpPr>
          <a:xfrm>
            <a:off x="-242866" y="2780515"/>
            <a:ext cx="12207399" cy="3858390"/>
            <a:chOff x="-297950" y="2229672"/>
            <a:chExt cx="12207399" cy="3858390"/>
          </a:xfrm>
        </p:grpSpPr>
        <p:graphicFrame>
          <p:nvGraphicFramePr>
            <p:cNvPr id="74" name="Diagram 1"/>
            <p:cNvGraphicFramePr/>
            <p:nvPr>
              <p:extLst>
                <p:ext uri="{D42A27DB-BD31-4B8C-83A1-F6EECF244321}">
                  <p14:modId xmlns:p14="http://schemas.microsoft.com/office/powerpoint/2010/main" val="2143190970"/>
                </p:ext>
              </p:extLst>
            </p:nvPr>
          </p:nvGraphicFramePr>
          <p:xfrm>
            <a:off x="-297950" y="2229672"/>
            <a:ext cx="4191000" cy="3165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5" name="Group 1"/>
            <p:cNvGrpSpPr/>
            <p:nvPr/>
          </p:nvGrpSpPr>
          <p:grpSpPr>
            <a:xfrm>
              <a:off x="2309700" y="2229672"/>
              <a:ext cx="2598486" cy="2948721"/>
              <a:chOff x="2141256" y="1924872"/>
              <a:chExt cx="2598486" cy="2948721"/>
            </a:xfrm>
          </p:grpSpPr>
          <p:sp>
            <p:nvSpPr>
              <p:cNvPr id="80" name="Shape 11"/>
              <p:cNvSpPr/>
              <p:nvPr/>
            </p:nvSpPr>
            <p:spPr>
              <a:xfrm rot="4396374">
                <a:off x="2420856" y="2554706"/>
                <a:ext cx="2732320" cy="1905453"/>
              </a:xfrm>
              <a:prstGeom prst="swooshArrow">
                <a:avLst>
                  <a:gd name="adj1" fmla="val 16310"/>
                  <a:gd name="adj2" fmla="val 31370"/>
                </a:avLst>
              </a:prstGeom>
              <a:solidFill>
                <a:srgbClr val="0078D7"/>
              </a:solidFill>
              <a:ln w="10795" cap="flat" cmpd="sng" algn="ctr">
                <a:noFill/>
                <a:prstDash val="solid"/>
              </a:ln>
              <a:effectLst/>
            </p:spPr>
          </p:sp>
          <p:sp>
            <p:nvSpPr>
              <p:cNvPr id="81" name="Freeform 14"/>
              <p:cNvSpPr/>
              <p:nvPr/>
            </p:nvSpPr>
            <p:spPr>
              <a:xfrm>
                <a:off x="2141256" y="1924872"/>
                <a:ext cx="1288204" cy="506419"/>
              </a:xfrm>
              <a:custGeom>
                <a:avLst/>
                <a:gdLst>
                  <a:gd name="connsiteX0" fmla="*/ 0 w 1288204"/>
                  <a:gd name="connsiteY0" fmla="*/ 0 h 506419"/>
                  <a:gd name="connsiteX1" fmla="*/ 1288204 w 1288204"/>
                  <a:gd name="connsiteY1" fmla="*/ 0 h 506419"/>
                  <a:gd name="connsiteX2" fmla="*/ 1288204 w 1288204"/>
                  <a:gd name="connsiteY2" fmla="*/ 506419 h 506419"/>
                  <a:gd name="connsiteX3" fmla="*/ 0 w 1288204"/>
                  <a:gd name="connsiteY3" fmla="*/ 506419 h 506419"/>
                  <a:gd name="connsiteX4" fmla="*/ 0 w 1288204"/>
                  <a:gd name="connsiteY4" fmla="*/ 0 h 5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204" h="506419">
                    <a:moveTo>
                      <a:pt x="0" y="0"/>
                    </a:moveTo>
                    <a:lnTo>
                      <a:pt x="1288204" y="0"/>
                    </a:lnTo>
                    <a:lnTo>
                      <a:pt x="1288204" y="506419"/>
                    </a:lnTo>
                    <a:lnTo>
                      <a:pt x="0" y="506419"/>
                    </a:lnTo>
                    <a:lnTo>
                      <a:pt x="0" y="0"/>
                    </a:lnTo>
                    <a:close/>
                  </a:path>
                </a:pathLst>
              </a:custGeom>
              <a:noFill/>
              <a:ln>
                <a:noFill/>
              </a:ln>
              <a:effectLst/>
            </p:spPr>
            <p:txBody>
              <a:bodyPr spcFirstLastPara="0" vert="horz" wrap="square" lIns="35560" tIns="35560" rIns="35560" bIns="35560" numCol="1" spcCol="1270" anchor="b" anchorCtr="0">
                <a:noAutofit/>
              </a:bodyPr>
              <a:lstStyle/>
              <a:p>
                <a:pPr marL="0" marR="0" lvl="0" indent="0" algn="ctr" defTabSz="1244600" eaLnBrk="1" fontAlgn="auto" latinLnBrk="0" hangingPunct="1">
                  <a:lnSpc>
                    <a:spcPct val="90000"/>
                  </a:lnSpc>
                  <a:spcBef>
                    <a:spcPct val="0"/>
                  </a:spcBef>
                  <a:spcAft>
                    <a:spcPct val="35000"/>
                  </a:spcAft>
                  <a:buClrTx/>
                  <a:buSzTx/>
                  <a:buFontTx/>
                  <a:buNone/>
                  <a:tabLst/>
                  <a:defRPr/>
                </a:pPr>
                <a:r>
                  <a:rPr kumimoji="0" lang="en-US" sz="2800" b="0" i="0" u="none" strike="noStrike" kern="0" cap="none" spc="0" normalizeH="0" baseline="0" noProof="0" dirty="0" smtClean="0">
                    <a:ln>
                      <a:noFill/>
                    </a:ln>
                    <a:effectLst/>
                    <a:uLnTx/>
                    <a:uFillTx/>
                    <a:latin typeface="Segoe UI"/>
                    <a:ea typeface="+mn-ea"/>
                    <a:cs typeface="+mn-cs"/>
                  </a:rPr>
                  <a:t> </a:t>
                </a:r>
              </a:p>
            </p:txBody>
          </p:sp>
        </p:grpSp>
        <p:sp>
          <p:nvSpPr>
            <p:cNvPr id="76" name="TextBox 12"/>
            <p:cNvSpPr txBox="1"/>
            <p:nvPr/>
          </p:nvSpPr>
          <p:spPr>
            <a:xfrm>
              <a:off x="100544" y="3873360"/>
              <a:ext cx="2492159" cy="517065"/>
            </a:xfrm>
            <a:prstGeom prst="rect">
              <a:avLst/>
            </a:prstGeom>
            <a:noFill/>
          </p:spPr>
          <p:txBody>
            <a:bodyPr wrap="square" lIns="182880" tIns="146304" rIns="182880" bIns="146304" rtlCol="0">
              <a:spAutoFit/>
            </a:bodyPr>
            <a:lstStyle/>
            <a:p>
              <a:pPr marL="0" marR="0" lvl="0" indent="0" algn="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Common portal pattern </a:t>
              </a:r>
            </a:p>
          </p:txBody>
        </p:sp>
        <p:sp>
          <p:nvSpPr>
            <p:cNvPr id="77" name="TextBox 13"/>
            <p:cNvSpPr txBox="1"/>
            <p:nvPr/>
          </p:nvSpPr>
          <p:spPr>
            <a:xfrm>
              <a:off x="2865437" y="3654242"/>
              <a:ext cx="1582395" cy="738664"/>
            </a:xfrm>
            <a:prstGeom prst="rect">
              <a:avLst/>
            </a:prstGeom>
            <a:noFill/>
          </p:spPr>
          <p:txBody>
            <a:bodyPr wrap="square" lIns="182880" tIns="146304" rIns="182880" bIns="146304" rtlCol="0">
              <a:spAutoFit/>
            </a:bodyPr>
            <a:lstStyle/>
            <a:p>
              <a:pPr marL="0" marR="0" lvl="0" indent="0" algn="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Next high value pattern</a:t>
              </a:r>
            </a:p>
          </p:txBody>
        </p:sp>
        <p:sp>
          <p:nvSpPr>
            <p:cNvPr id="78" name="Right Arrow 18"/>
            <p:cNvSpPr/>
            <p:nvPr/>
          </p:nvSpPr>
          <p:spPr bwMode="auto">
            <a:xfrm>
              <a:off x="1339026" y="4640262"/>
              <a:ext cx="10570423" cy="1447800"/>
            </a:xfrm>
            <a:prstGeom prst="rightArrow">
              <a:avLst/>
            </a:prstGeom>
            <a:solidFill>
              <a:srgbClr val="00B050"/>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mn-ea"/>
                <a:cs typeface="+mn-cs"/>
              </a:endParaRPr>
            </a:p>
          </p:txBody>
        </p:sp>
        <p:sp>
          <p:nvSpPr>
            <p:cNvPr id="79" name="TextBox 19"/>
            <p:cNvSpPr txBox="1"/>
            <p:nvPr/>
          </p:nvSpPr>
          <p:spPr>
            <a:xfrm>
              <a:off x="1337289" y="5036792"/>
              <a:ext cx="7674152" cy="627864"/>
            </a:xfrm>
            <a:prstGeom prst="rect">
              <a:avLst/>
            </a:prstGeom>
            <a:solidFill>
              <a:srgbClr val="00B050"/>
            </a:solid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effectLst/>
                  <a:uLnTx/>
                  <a:uFillTx/>
                  <a:latin typeface="Segoe UI"/>
                </a:rPr>
                <a:t>Suite of </a:t>
              </a:r>
              <a:r>
                <a:rPr kumimoji="0" lang="en-US" sz="2400" b="0" i="0" u="none" strike="noStrike" kern="0" cap="none" spc="0" normalizeH="0" baseline="0" noProof="0" dirty="0" smtClean="0">
                  <a:ln>
                    <a:noFill/>
                  </a:ln>
                  <a:solidFill>
                    <a:schemeClr val="bg1"/>
                  </a:solidFill>
                  <a:effectLst/>
                  <a:uLnTx/>
                  <a:uFillTx/>
                  <a:latin typeface="Segoe UI"/>
                </a:rPr>
                <a:t>intelligent</a:t>
              </a:r>
              <a:r>
                <a:rPr kumimoji="0" lang="en-US" sz="2400" b="0" i="0" u="none" strike="noStrike" kern="0" cap="none" spc="0" normalizeH="0" baseline="0" noProof="0" dirty="0" smtClean="0">
                  <a:ln>
                    <a:noFill/>
                  </a:ln>
                  <a:effectLst/>
                  <a:uLnTx/>
                  <a:uFillTx/>
                  <a:latin typeface="Segoe UI"/>
                </a:rPr>
                <a:t>, social, mobile, ready-to-go portals</a:t>
              </a:r>
            </a:p>
          </p:txBody>
        </p:sp>
      </p:grpSp>
      <p:grpSp>
        <p:nvGrpSpPr>
          <p:cNvPr id="82" name="Group 27"/>
          <p:cNvGrpSpPr/>
          <p:nvPr/>
        </p:nvGrpSpPr>
        <p:grpSpPr>
          <a:xfrm>
            <a:off x="8001265" y="3933040"/>
            <a:ext cx="2233249" cy="1739680"/>
            <a:chOff x="7946181" y="3077397"/>
            <a:chExt cx="2233249" cy="1739680"/>
          </a:xfrm>
        </p:grpSpPr>
        <p:sp>
          <p:nvSpPr>
            <p:cNvPr id="83" name="Up Arrow 8"/>
            <p:cNvSpPr/>
            <p:nvPr/>
          </p:nvSpPr>
          <p:spPr bwMode="auto">
            <a:xfrm>
              <a:off x="7946181" y="3077397"/>
              <a:ext cx="543510" cy="1739680"/>
            </a:xfrm>
            <a:prstGeom prst="upArrow">
              <a:avLst/>
            </a:prstGeom>
            <a:solidFill>
              <a:srgbClr val="00B050"/>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effectLst/>
                <a:uLnTx/>
                <a:uFillTx/>
                <a:latin typeface="Segoe UI"/>
                <a:ea typeface="+mn-ea"/>
                <a:cs typeface="+mn-cs"/>
              </a:endParaRPr>
            </a:p>
          </p:txBody>
        </p:sp>
        <p:sp>
          <p:nvSpPr>
            <p:cNvPr id="84" name="TextBox 23"/>
            <p:cNvSpPr txBox="1"/>
            <p:nvPr/>
          </p:nvSpPr>
          <p:spPr>
            <a:xfrm>
              <a:off x="8359341" y="3328270"/>
              <a:ext cx="1820089" cy="1181862"/>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effectLst/>
                  <a:uLnTx/>
                  <a:uFillTx/>
                  <a:latin typeface="Segoe UI"/>
                </a:rPr>
                <a:t>Common controls &amp; APIs available to developers</a:t>
              </a:r>
            </a:p>
          </p:txBody>
        </p:sp>
      </p:grpSp>
      <p:grpSp>
        <p:nvGrpSpPr>
          <p:cNvPr id="85" name="Group 9"/>
          <p:cNvGrpSpPr/>
          <p:nvPr/>
        </p:nvGrpSpPr>
        <p:grpSpPr>
          <a:xfrm>
            <a:off x="677290" y="2861647"/>
            <a:ext cx="11269280" cy="1447800"/>
            <a:chOff x="622206" y="2006004"/>
            <a:chExt cx="11269280" cy="1447800"/>
          </a:xfrm>
        </p:grpSpPr>
        <p:sp>
          <p:nvSpPr>
            <p:cNvPr id="86" name="Right Arrow 4"/>
            <p:cNvSpPr/>
            <p:nvPr/>
          </p:nvSpPr>
          <p:spPr bwMode="auto">
            <a:xfrm>
              <a:off x="690086" y="2006004"/>
              <a:ext cx="11201400" cy="1447800"/>
            </a:xfrm>
            <a:prstGeom prst="rightArrow">
              <a:avLst/>
            </a:prstGeom>
            <a:solidFill>
              <a:srgbClr val="0078D7"/>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a:ea typeface="+mn-ea"/>
                <a:cs typeface="+mn-cs"/>
              </a:endParaRPr>
            </a:p>
          </p:txBody>
        </p:sp>
        <p:sp>
          <p:nvSpPr>
            <p:cNvPr id="87" name="TextBox 7"/>
            <p:cNvSpPr txBox="1"/>
            <p:nvPr/>
          </p:nvSpPr>
          <p:spPr>
            <a:xfrm>
              <a:off x="622206" y="2433226"/>
              <a:ext cx="3536096" cy="627864"/>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Segoe UI"/>
                </a:rPr>
                <a:t>Custom Portal Platform</a:t>
              </a:r>
            </a:p>
          </p:txBody>
        </p:sp>
      </p:grpSp>
      <p:sp>
        <p:nvSpPr>
          <p:cNvPr id="88" name="Rectangle 15"/>
          <p:cNvSpPr/>
          <p:nvPr/>
        </p:nvSpPr>
        <p:spPr>
          <a:xfrm>
            <a:off x="4845789" y="4433548"/>
            <a:ext cx="1744580" cy="369332"/>
          </a:xfrm>
          <a:prstGeom prst="rect">
            <a:avLst/>
          </a:prstGeom>
        </p:spPr>
        <p:txBody>
          <a:bodyPr wrap="none">
            <a:spAutoFit/>
          </a:bodyPr>
          <a:lstStyle/>
          <a:p>
            <a:pPr defTabSz="932742"/>
            <a:r>
              <a:rPr lang="en-US" dirty="0" smtClean="0">
                <a:latin typeface="Segoe UI"/>
              </a:rPr>
              <a:t>… and repeat …</a:t>
            </a:r>
            <a:endParaRPr lang="en-US" dirty="0">
              <a:latin typeface="Segoe UI"/>
            </a:endParaRPr>
          </a:p>
        </p:txBody>
      </p:sp>
    </p:spTree>
    <p:extLst>
      <p:ext uri="{BB962C8B-B14F-4D97-AF65-F5344CB8AC3E}">
        <p14:creationId xmlns:p14="http://schemas.microsoft.com/office/powerpoint/2010/main" val="247258578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fade">
                                      <p:cBhvr>
                                        <p:cTn id="2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Next</a:t>
            </a:r>
            <a:r>
              <a:rPr lang="es-ES" dirty="0" smtClean="0"/>
              <a:t> </a:t>
            </a:r>
            <a:r>
              <a:rPr lang="es-ES" dirty="0" err="1" smtClean="0"/>
              <a:t>Generation</a:t>
            </a:r>
            <a:r>
              <a:rPr lang="es-ES" dirty="0" smtClean="0"/>
              <a:t> </a:t>
            </a:r>
            <a:r>
              <a:rPr lang="es-ES" dirty="0" err="1" smtClean="0"/>
              <a:t>Portals</a:t>
            </a:r>
            <a:r>
              <a:rPr lang="es-ES" dirty="0" smtClean="0"/>
              <a:t>…Portales actuales</a:t>
            </a:r>
            <a:endParaRPr lang="es-ES" dirty="0"/>
          </a:p>
        </p:txBody>
      </p:sp>
      <p:sp>
        <p:nvSpPr>
          <p:cNvPr id="115" name="Rectangle 3"/>
          <p:cNvSpPr/>
          <p:nvPr/>
        </p:nvSpPr>
        <p:spPr bwMode="auto">
          <a:xfrm>
            <a:off x="0" y="1288459"/>
            <a:ext cx="12192001" cy="1959095"/>
          </a:xfrm>
          <a:prstGeom prst="rect">
            <a:avLst/>
          </a:prstGeom>
          <a:solidFill>
            <a:srgbClr val="5C2D9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6" name="Group 8"/>
          <p:cNvGrpSpPr/>
          <p:nvPr/>
        </p:nvGrpSpPr>
        <p:grpSpPr>
          <a:xfrm>
            <a:off x="975574" y="1780085"/>
            <a:ext cx="1471523" cy="1481741"/>
            <a:chOff x="408989" y="1363662"/>
            <a:chExt cx="1471523" cy="1481741"/>
          </a:xfrm>
        </p:grpSpPr>
        <p:sp>
          <p:nvSpPr>
            <p:cNvPr id="117" name="Rectangle 4"/>
            <p:cNvSpPr/>
            <p:nvPr/>
          </p:nvSpPr>
          <p:spPr bwMode="auto">
            <a:xfrm>
              <a:off x="503238" y="1363662"/>
              <a:ext cx="1377274" cy="1373089"/>
            </a:xfrm>
            <a:prstGeom prst="rect">
              <a:avLst/>
            </a:prstGeom>
            <a:solidFill>
              <a:srgbClr val="0072C6"/>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18"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037" y="1668462"/>
              <a:ext cx="677972" cy="607380"/>
            </a:xfrm>
            <a:prstGeom prst="rect">
              <a:avLst/>
            </a:prstGeom>
            <a:noFill/>
          </p:spPr>
        </p:pic>
        <p:sp>
          <p:nvSpPr>
            <p:cNvPr id="119" name="TextBox 6"/>
            <p:cNvSpPr txBox="1"/>
            <p:nvPr/>
          </p:nvSpPr>
          <p:spPr>
            <a:xfrm>
              <a:off x="408989" y="2356038"/>
              <a:ext cx="1295400"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Video</a:t>
              </a:r>
            </a:p>
          </p:txBody>
        </p:sp>
      </p:grpSp>
      <p:sp>
        <p:nvSpPr>
          <p:cNvPr id="120" name="TextBox 7"/>
          <p:cNvSpPr txBox="1"/>
          <p:nvPr/>
        </p:nvSpPr>
        <p:spPr>
          <a:xfrm>
            <a:off x="655639" y="1222089"/>
            <a:ext cx="2178900"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dirty="0">
                <a:gradFill>
                  <a:gsLst>
                    <a:gs pos="2917">
                      <a:srgbClr val="FFFFFF"/>
                    </a:gs>
                    <a:gs pos="30000">
                      <a:srgbClr val="FFFFFF"/>
                    </a:gs>
                  </a:gsLst>
                  <a:lin ang="5400000" scaled="0"/>
                </a:gradFill>
                <a:latin typeface="Segoe UI Light"/>
              </a:rPr>
              <a:t>Office</a:t>
            </a:r>
            <a:r>
              <a:rPr lang="en-US" sz="2000">
                <a:gradFill>
                  <a:gsLst>
                    <a:gs pos="2917">
                      <a:srgbClr val="FFFFFF"/>
                    </a:gs>
                    <a:gs pos="30000">
                      <a:srgbClr val="FFFFFF"/>
                    </a:gs>
                  </a:gsLst>
                  <a:lin ang="5400000" scaled="0"/>
                </a:gradFill>
                <a:latin typeface="Segoe UI Light"/>
              </a:rPr>
              <a:t> 365 </a:t>
            </a:r>
            <a:r>
              <a:rPr lang="en-US" sz="2000" smtClean="0">
                <a:gradFill>
                  <a:gsLst>
                    <a:gs pos="2917">
                      <a:srgbClr val="FFFFFF"/>
                    </a:gs>
                    <a:gs pos="30000">
                      <a:srgbClr val="FFFFFF"/>
                    </a:gs>
                  </a:gsLst>
                  <a:lin ang="5400000" scaled="0"/>
                </a:gradFill>
                <a:latin typeface="Segoe UI Light"/>
              </a:rPr>
              <a:t>Video</a:t>
            </a:r>
            <a:endParaRPr lang="en-US" sz="2000" dirty="0">
              <a:gradFill>
                <a:gsLst>
                  <a:gs pos="2917">
                    <a:srgbClr val="FFFFFF"/>
                  </a:gs>
                  <a:gs pos="30000">
                    <a:srgbClr val="FFFFFF"/>
                  </a:gs>
                </a:gsLst>
                <a:lin ang="5400000" scaled="0"/>
              </a:gradFill>
              <a:latin typeface="Segoe UI Light"/>
            </a:endParaRPr>
          </a:p>
        </p:txBody>
      </p:sp>
      <p:grpSp>
        <p:nvGrpSpPr>
          <p:cNvPr id="121" name="Group 9"/>
          <p:cNvGrpSpPr/>
          <p:nvPr/>
        </p:nvGrpSpPr>
        <p:grpSpPr>
          <a:xfrm>
            <a:off x="3935107" y="1736014"/>
            <a:ext cx="1471523" cy="1481741"/>
            <a:chOff x="408989" y="1363662"/>
            <a:chExt cx="1471523" cy="1481741"/>
          </a:xfrm>
        </p:grpSpPr>
        <p:sp>
          <p:nvSpPr>
            <p:cNvPr id="122" name="Rectangle 10"/>
            <p:cNvSpPr/>
            <p:nvPr/>
          </p:nvSpPr>
          <p:spPr bwMode="auto">
            <a:xfrm>
              <a:off x="503238" y="1363662"/>
              <a:ext cx="1377274" cy="1373089"/>
            </a:xfrm>
            <a:prstGeom prst="rect">
              <a:avLst/>
            </a:prstGeom>
            <a:solidFill>
              <a:srgbClr val="0072C6"/>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TextBox 12"/>
            <p:cNvSpPr txBox="1"/>
            <p:nvPr/>
          </p:nvSpPr>
          <p:spPr>
            <a:xfrm>
              <a:off x="408989" y="2356038"/>
              <a:ext cx="1295400"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Delve</a:t>
              </a:r>
            </a:p>
          </p:txBody>
        </p:sp>
      </p:grpSp>
      <p:sp>
        <p:nvSpPr>
          <p:cNvPr id="124" name="TextBox 13"/>
          <p:cNvSpPr txBox="1"/>
          <p:nvPr/>
        </p:nvSpPr>
        <p:spPr>
          <a:xfrm>
            <a:off x="3017838" y="1224728"/>
            <a:ext cx="3342987"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a:gradFill>
                  <a:gsLst>
                    <a:gs pos="2917">
                      <a:srgbClr val="FFFFFF"/>
                    </a:gs>
                    <a:gs pos="30000">
                      <a:srgbClr val="FFFFFF"/>
                    </a:gs>
                  </a:gsLst>
                  <a:lin ang="5400000" scaled="0"/>
                </a:gradFill>
                <a:latin typeface="Segoe UI Light"/>
              </a:rPr>
              <a:t>Delve “People Experiences</a:t>
            </a:r>
            <a:r>
              <a:rPr lang="en-US" sz="2000" dirty="0">
                <a:gradFill>
                  <a:gsLst>
                    <a:gs pos="2917">
                      <a:srgbClr val="FFFFFF"/>
                    </a:gs>
                    <a:gs pos="30000">
                      <a:srgbClr val="FFFFFF"/>
                    </a:gs>
                  </a:gsLst>
                  <a:lin ang="5400000" scaled="0"/>
                </a:gradFill>
                <a:latin typeface="Segoe UI Light"/>
              </a:rPr>
              <a:t>”</a:t>
            </a:r>
          </a:p>
        </p:txBody>
      </p:sp>
      <p:grpSp>
        <p:nvGrpSpPr>
          <p:cNvPr id="125" name="Group 14"/>
          <p:cNvGrpSpPr/>
          <p:nvPr/>
        </p:nvGrpSpPr>
        <p:grpSpPr>
          <a:xfrm>
            <a:off x="6894640" y="1723982"/>
            <a:ext cx="1471523" cy="1481741"/>
            <a:chOff x="408989" y="1363662"/>
            <a:chExt cx="1471523" cy="1481741"/>
          </a:xfrm>
        </p:grpSpPr>
        <p:sp>
          <p:nvSpPr>
            <p:cNvPr id="126" name="Rectangle 15"/>
            <p:cNvSpPr/>
            <p:nvPr/>
          </p:nvSpPr>
          <p:spPr bwMode="auto">
            <a:xfrm>
              <a:off x="503238" y="1363662"/>
              <a:ext cx="1377274" cy="1373089"/>
            </a:xfrm>
            <a:prstGeom prst="rect">
              <a:avLst/>
            </a:prstGeom>
            <a:solidFill>
              <a:srgbClr val="0072C6"/>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TextBox 17"/>
            <p:cNvSpPr txBox="1"/>
            <p:nvPr/>
          </p:nvSpPr>
          <p:spPr>
            <a:xfrm>
              <a:off x="408989" y="2356038"/>
              <a:ext cx="1295400"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a:t>
              </a:r>
              <a:r>
                <a:rPr kumimoji="0" lang="en-US" sz="1400" b="0" i="0" u="none" strike="noStrike" kern="0" cap="none" spc="0" normalizeH="0" baseline="0" noProof="0" dirty="0" err="1" smtClean="0">
                  <a:ln>
                    <a:noFill/>
                  </a:ln>
                  <a:gradFill>
                    <a:gsLst>
                      <a:gs pos="2917">
                        <a:srgbClr val="FFFFFF"/>
                      </a:gs>
                      <a:gs pos="30000">
                        <a:srgbClr val="FFFFFF"/>
                      </a:gs>
                    </a:gsLst>
                    <a:lin ang="5400000" scaled="0"/>
                  </a:gradFill>
                  <a:effectLst/>
                  <a:uLnTx/>
                  <a:uFillTx/>
                  <a:latin typeface="Segoe UI"/>
                </a:rPr>
                <a:t>InfoPedia</a:t>
              </a: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a:t>
              </a:r>
            </a:p>
          </p:txBody>
        </p:sp>
      </p:grpSp>
      <p:sp>
        <p:nvSpPr>
          <p:cNvPr id="128" name="TextBox 18"/>
          <p:cNvSpPr txBox="1"/>
          <p:nvPr/>
        </p:nvSpPr>
        <p:spPr>
          <a:xfrm>
            <a:off x="6325373" y="1222089"/>
            <a:ext cx="2769618"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a:gradFill>
                  <a:gsLst>
                    <a:gs pos="2917">
                      <a:srgbClr val="FFFFFF"/>
                    </a:gs>
                    <a:gs pos="30000">
                      <a:srgbClr val="FFFFFF"/>
                    </a:gs>
                  </a:gsLst>
                  <a:lin ang="5400000" scaled="0"/>
                </a:gradFill>
                <a:latin typeface="Segoe UI Light"/>
              </a:rPr>
              <a:t>Codename </a:t>
            </a:r>
            <a:r>
              <a:rPr lang="en-US" sz="2000" smtClean="0">
                <a:gradFill>
                  <a:gsLst>
                    <a:gs pos="2917">
                      <a:srgbClr val="FFFFFF"/>
                    </a:gs>
                    <a:gs pos="30000">
                      <a:srgbClr val="FFFFFF"/>
                    </a:gs>
                  </a:gsLst>
                  <a:lin ang="5400000" scaled="0"/>
                </a:gradFill>
                <a:latin typeface="Segoe UI Light"/>
              </a:rPr>
              <a:t>“InfoPedia</a:t>
            </a:r>
            <a:r>
              <a:rPr lang="en-US" sz="2000" dirty="0">
                <a:gradFill>
                  <a:gsLst>
                    <a:gs pos="2917">
                      <a:srgbClr val="FFFFFF"/>
                    </a:gs>
                    <a:gs pos="30000">
                      <a:srgbClr val="FFFFFF"/>
                    </a:gs>
                  </a:gsLst>
                  <a:lin ang="5400000" scaled="0"/>
                </a:gradFill>
                <a:latin typeface="Segoe UI Light"/>
              </a:rPr>
              <a:t>”</a:t>
            </a:r>
          </a:p>
        </p:txBody>
      </p:sp>
      <p:sp>
        <p:nvSpPr>
          <p:cNvPr id="129" name="TextBox 23"/>
          <p:cNvSpPr txBox="1"/>
          <p:nvPr/>
        </p:nvSpPr>
        <p:spPr>
          <a:xfrm>
            <a:off x="9433163" y="1222089"/>
            <a:ext cx="2440182" cy="5724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2000" smtClean="0">
                <a:gradFill>
                  <a:gsLst>
                    <a:gs pos="2917">
                      <a:srgbClr val="FFFFFF"/>
                    </a:gs>
                    <a:gs pos="30000">
                      <a:srgbClr val="FFFFFF"/>
                    </a:gs>
                  </a:gsLst>
                  <a:lin ang="5400000" scaled="0"/>
                </a:gradFill>
                <a:latin typeface="Segoe UI Light"/>
              </a:rPr>
              <a:t>Custom</a:t>
            </a:r>
            <a:endParaRPr lang="en-US" sz="2000" dirty="0">
              <a:gradFill>
                <a:gsLst>
                  <a:gs pos="2917">
                    <a:srgbClr val="FFFFFF"/>
                  </a:gs>
                  <a:gs pos="30000">
                    <a:srgbClr val="FFFFFF"/>
                  </a:gs>
                </a:gsLst>
                <a:lin ang="5400000" scaled="0"/>
              </a:gradFill>
              <a:latin typeface="Segoe UI Light"/>
            </a:endParaRPr>
          </a:p>
        </p:txBody>
      </p:sp>
      <p:pic>
        <p:nvPicPr>
          <p:cNvPr id="130"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798" y="2038339"/>
            <a:ext cx="619311" cy="636201"/>
          </a:xfrm>
          <a:prstGeom prst="rect">
            <a:avLst/>
          </a:prstGeom>
          <a:noFill/>
        </p:spPr>
      </p:pic>
      <p:sp>
        <p:nvSpPr>
          <p:cNvPr id="131" name="Freeform 61"/>
          <p:cNvSpPr>
            <a:spLocks noEditPoints="1"/>
          </p:cNvSpPr>
          <p:nvPr/>
        </p:nvSpPr>
        <p:spPr bwMode="black">
          <a:xfrm>
            <a:off x="7425307" y="1993315"/>
            <a:ext cx="507748" cy="636176"/>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32742"/>
            <a:endParaRPr lang="en-US" sz="1600">
              <a:solidFill>
                <a:srgbClr val="FFFFFF"/>
              </a:solidFill>
              <a:latin typeface="Segoe UI"/>
            </a:endParaRPr>
          </a:p>
        </p:txBody>
      </p:sp>
      <p:sp>
        <p:nvSpPr>
          <p:cNvPr id="132" name="Content Placeholder 2"/>
          <p:cNvSpPr txBox="1">
            <a:spLocks/>
          </p:cNvSpPr>
          <p:nvPr/>
        </p:nvSpPr>
        <p:spPr>
          <a:xfrm>
            <a:off x="353809" y="3293702"/>
            <a:ext cx="11318001" cy="1811575"/>
          </a:xfrm>
          <a:prstGeom prst="rect">
            <a:avLst/>
          </a:prstGeom>
        </p:spPr>
        <p:txBody>
          <a:bodyPr vert="horz" lIns="93260" tIns="46630" rIns="93260" bIns="46630" rtlCol="0" anchor="t">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66298" lvl="1" indent="0" algn="ctr">
              <a:buClr>
                <a:srgbClr val="FFFFFF"/>
              </a:buClr>
              <a:buFont typeface="Wingdings 3" panose="05040102010807070707" pitchFamily="18" charset="2"/>
              <a:buNone/>
              <a:defRPr/>
            </a:pPr>
            <a:r>
              <a:rPr lang="en-US" sz="2200" dirty="0">
                <a:solidFill>
                  <a:schemeClr val="tx1"/>
                </a:solidFill>
                <a:latin typeface="Segoe UI"/>
              </a:rPr>
              <a:t>Intelligent</a:t>
            </a:r>
          </a:p>
          <a:p>
            <a:pPr marL="466298" lvl="1" indent="0" algn="ctr">
              <a:buClr>
                <a:srgbClr val="FFFFFF"/>
              </a:buClr>
              <a:buFont typeface="Wingdings 3" panose="05040102010807070707" pitchFamily="18" charset="2"/>
              <a:buNone/>
              <a:defRPr/>
            </a:pPr>
            <a:r>
              <a:rPr lang="en-US" sz="2200" dirty="0">
                <a:solidFill>
                  <a:schemeClr val="tx1"/>
                </a:solidFill>
                <a:latin typeface="Segoe UI"/>
              </a:rPr>
              <a:t>Social</a:t>
            </a:r>
          </a:p>
          <a:p>
            <a:pPr marL="466298" lvl="1" indent="0" algn="ctr">
              <a:buClr>
                <a:srgbClr val="FFFFFF"/>
              </a:buClr>
              <a:buFont typeface="Wingdings 3" panose="05040102010807070707" pitchFamily="18" charset="2"/>
              <a:buNone/>
              <a:defRPr/>
            </a:pPr>
            <a:r>
              <a:rPr lang="en-US" sz="2200" dirty="0">
                <a:solidFill>
                  <a:schemeClr val="tx1"/>
                </a:solidFill>
                <a:latin typeface="Segoe UI"/>
              </a:rPr>
              <a:t>Mobile</a:t>
            </a:r>
          </a:p>
          <a:p>
            <a:pPr marL="466298" lvl="1" indent="0" algn="ctr">
              <a:buClr>
                <a:srgbClr val="FFFFFF"/>
              </a:buClr>
              <a:buFont typeface="Wingdings 3" panose="05040102010807070707" pitchFamily="18" charset="2"/>
              <a:buNone/>
              <a:defRPr/>
            </a:pPr>
            <a:r>
              <a:rPr lang="en-US" sz="2200" dirty="0" smtClean="0">
                <a:solidFill>
                  <a:schemeClr val="tx1"/>
                </a:solidFill>
                <a:latin typeface="Segoe UI"/>
              </a:rPr>
              <a:t>Ready-to-go</a:t>
            </a:r>
            <a:endParaRPr lang="en-US" sz="2000" dirty="0">
              <a:solidFill>
                <a:srgbClr val="FFFFFF"/>
              </a:solidFill>
              <a:latin typeface="Segoe UI"/>
            </a:endParaRPr>
          </a:p>
        </p:txBody>
      </p:sp>
      <p:sp>
        <p:nvSpPr>
          <p:cNvPr id="133" name="Rectangle 68"/>
          <p:cNvSpPr/>
          <p:nvPr/>
        </p:nvSpPr>
        <p:spPr bwMode="auto">
          <a:xfrm>
            <a:off x="-1" y="5220869"/>
            <a:ext cx="12192002" cy="1520278"/>
          </a:xfrm>
          <a:prstGeom prst="rect">
            <a:avLst/>
          </a:prstGeom>
          <a:solidFill>
            <a:srgbClr val="5C2D9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4" name="Rectangle 69"/>
          <p:cNvSpPr/>
          <p:nvPr/>
        </p:nvSpPr>
        <p:spPr>
          <a:xfrm>
            <a:off x="3861128" y="5232667"/>
            <a:ext cx="4585038" cy="369332"/>
          </a:xfrm>
          <a:prstGeom prst="rect">
            <a:avLst/>
          </a:prstGeom>
        </p:spPr>
        <p:txBody>
          <a:bodyPr wrap="none">
            <a:spAutoFit/>
          </a:bodyPr>
          <a:lstStyle/>
          <a:p>
            <a:pPr algn="ctr" defTabSz="932742">
              <a:defRPr/>
            </a:pPr>
            <a:r>
              <a:rPr lang="en-US" cap="all" dirty="0">
                <a:solidFill>
                  <a:srgbClr val="FFFFFF"/>
                </a:solidFill>
                <a:latin typeface="Segoe UI Light"/>
              </a:rPr>
              <a:t>Enhanced by key Office 365 Capabilities</a:t>
            </a:r>
            <a:endParaRPr lang="en-US" sz="2244" cap="all" dirty="0">
              <a:solidFill>
                <a:srgbClr val="BAD80A">
                  <a:lumMod val="40000"/>
                  <a:lumOff val="60000"/>
                </a:srgbClr>
              </a:solidFill>
              <a:latin typeface="Segoe UI Light"/>
            </a:endParaRPr>
          </a:p>
        </p:txBody>
      </p:sp>
      <p:grpSp>
        <p:nvGrpSpPr>
          <p:cNvPr id="135" name="Group 70"/>
          <p:cNvGrpSpPr/>
          <p:nvPr/>
        </p:nvGrpSpPr>
        <p:grpSpPr>
          <a:xfrm>
            <a:off x="-149721" y="5713253"/>
            <a:ext cx="1398698" cy="816177"/>
            <a:chOff x="5077932" y="5090609"/>
            <a:chExt cx="1398698" cy="816177"/>
          </a:xfrm>
        </p:grpSpPr>
        <p:sp>
          <p:nvSpPr>
            <p:cNvPr id="136" name="Freeform 5"/>
            <p:cNvSpPr>
              <a:spLocks noEditPoints="1"/>
            </p:cNvSpPr>
            <p:nvPr/>
          </p:nvSpPr>
          <p:spPr bwMode="auto">
            <a:xfrm>
              <a:off x="5569446" y="5090609"/>
              <a:ext cx="415671" cy="3844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rgbClr val="FFFFFF"/>
                </a:solidFill>
                <a:effectLst/>
                <a:uLnTx/>
                <a:uFillTx/>
                <a:latin typeface="Segoe UI"/>
              </a:endParaRPr>
            </a:p>
          </p:txBody>
        </p:sp>
        <p:sp>
          <p:nvSpPr>
            <p:cNvPr id="137" name="TextBox 18"/>
            <p:cNvSpPr txBox="1"/>
            <p:nvPr/>
          </p:nvSpPr>
          <p:spPr>
            <a:xfrm>
              <a:off x="5077932" y="5594392"/>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Office Graph</a:t>
              </a:r>
            </a:p>
          </p:txBody>
        </p:sp>
      </p:grpSp>
      <p:grpSp>
        <p:nvGrpSpPr>
          <p:cNvPr id="138" name="Group 101"/>
          <p:cNvGrpSpPr/>
          <p:nvPr/>
        </p:nvGrpSpPr>
        <p:grpSpPr>
          <a:xfrm>
            <a:off x="8657829" y="5789857"/>
            <a:ext cx="1398698" cy="716635"/>
            <a:chOff x="1200468" y="5638403"/>
            <a:chExt cx="1398698" cy="716635"/>
          </a:xfrm>
        </p:grpSpPr>
        <p:sp>
          <p:nvSpPr>
            <p:cNvPr id="139" name="Freeform 5"/>
            <p:cNvSpPr>
              <a:spLocks noChangeAspect="1" noEditPoints="1"/>
            </p:cNvSpPr>
            <p:nvPr/>
          </p:nvSpPr>
          <p:spPr bwMode="black">
            <a:xfrm>
              <a:off x="1698714" y="5638403"/>
              <a:ext cx="402206" cy="3392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140" name="TextBox 18"/>
            <p:cNvSpPr txBox="1"/>
            <p:nvPr/>
          </p:nvSpPr>
          <p:spPr>
            <a:xfrm>
              <a:off x="1200468" y="6042644"/>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Yammer</a:t>
              </a:r>
            </a:p>
          </p:txBody>
        </p:sp>
      </p:grpSp>
      <p:grpSp>
        <p:nvGrpSpPr>
          <p:cNvPr id="141" name="Group 11"/>
          <p:cNvGrpSpPr/>
          <p:nvPr/>
        </p:nvGrpSpPr>
        <p:grpSpPr>
          <a:xfrm>
            <a:off x="3129730" y="5712014"/>
            <a:ext cx="1398698" cy="802710"/>
            <a:chOff x="2286803" y="5558406"/>
            <a:chExt cx="1398698" cy="802710"/>
          </a:xfrm>
        </p:grpSpPr>
        <p:sp>
          <p:nvSpPr>
            <p:cNvPr id="142" name="Freeform 22"/>
            <p:cNvSpPr>
              <a:spLocks noChangeAspect="1" noEditPoints="1"/>
            </p:cNvSpPr>
            <p:nvPr/>
          </p:nvSpPr>
          <p:spPr bwMode="black">
            <a:xfrm>
              <a:off x="2657834" y="5558406"/>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143" name="TextBox 18"/>
            <p:cNvSpPr txBox="1"/>
            <p:nvPr/>
          </p:nvSpPr>
          <p:spPr>
            <a:xfrm>
              <a:off x="2286803" y="6048722"/>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OneDrive for Business</a:t>
              </a:r>
            </a:p>
          </p:txBody>
        </p:sp>
      </p:grpSp>
      <p:grpSp>
        <p:nvGrpSpPr>
          <p:cNvPr id="144" name="Group 25"/>
          <p:cNvGrpSpPr/>
          <p:nvPr/>
        </p:nvGrpSpPr>
        <p:grpSpPr>
          <a:xfrm>
            <a:off x="4614112" y="5713253"/>
            <a:ext cx="1398698" cy="828152"/>
            <a:chOff x="3138552" y="5565540"/>
            <a:chExt cx="1398698" cy="828152"/>
          </a:xfrm>
        </p:grpSpPr>
        <p:sp>
          <p:nvSpPr>
            <p:cNvPr id="145" name="Freeform 13"/>
            <p:cNvSpPr>
              <a:spLocks noChangeAspect="1" noEditPoints="1"/>
            </p:cNvSpPr>
            <p:nvPr/>
          </p:nvSpPr>
          <p:spPr bwMode="black">
            <a:xfrm>
              <a:off x="3627437" y="5565540"/>
              <a:ext cx="426936" cy="43189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146" name="TextBox 18"/>
            <p:cNvSpPr txBox="1"/>
            <p:nvPr/>
          </p:nvSpPr>
          <p:spPr>
            <a:xfrm>
              <a:off x="3138552" y="6081298"/>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Skype for Business</a:t>
              </a:r>
            </a:p>
          </p:txBody>
        </p:sp>
      </p:grpSp>
      <p:grpSp>
        <p:nvGrpSpPr>
          <p:cNvPr id="147" name="Group 31"/>
          <p:cNvGrpSpPr/>
          <p:nvPr/>
        </p:nvGrpSpPr>
        <p:grpSpPr>
          <a:xfrm>
            <a:off x="6063533" y="5713253"/>
            <a:ext cx="1398698" cy="801471"/>
            <a:chOff x="3955491" y="5588424"/>
            <a:chExt cx="1398698" cy="801471"/>
          </a:xfrm>
        </p:grpSpPr>
        <p:sp>
          <p:nvSpPr>
            <p:cNvPr id="148" name="Freeform 18"/>
            <p:cNvSpPr>
              <a:spLocks noChangeAspect="1" noEditPoints="1"/>
            </p:cNvSpPr>
            <p:nvPr/>
          </p:nvSpPr>
          <p:spPr bwMode="auto">
            <a:xfrm>
              <a:off x="4422209" y="5588424"/>
              <a:ext cx="427169" cy="31534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w="10795" cap="flat" cmpd="sng" algn="ctr">
              <a:noFill/>
              <a:prstDash val="solid"/>
              <a:headEnd type="none" w="med" len="med"/>
              <a:tailEnd type="none" w="med" len="med"/>
            </a:ln>
            <a:effectLst/>
            <a:extLst/>
          </p:spPr>
          <p:txBody>
            <a:bodyPr rot="0" spcFirstLastPara="0" vertOverflow="overflow" horzOverflow="overflow" vert="horz" wrap="square" lIns="89582" tIns="45690" rIns="0" bIns="45690" numCol="1" spcCol="0" rtlCol="0" fromWordArt="0" anchor="ctr" anchorCtr="0" forceAA="0" compatLnSpc="1">
              <a:prstTxWarp prst="textNoShape">
                <a:avLst/>
              </a:prstTxWarp>
              <a:noAutofit/>
            </a:bodyPr>
            <a:lstStyle/>
            <a:p>
              <a:pPr marL="0" marR="0" lvl="0" indent="0" defTabSz="931926" eaLnBrk="1" fontAlgn="auto" latinLnBrk="0" hangingPunct="1">
                <a:lnSpc>
                  <a:spcPct val="90000"/>
                </a:lnSpc>
                <a:spcBef>
                  <a:spcPts val="0"/>
                </a:spcBef>
                <a:spcAft>
                  <a:spcPts val="600"/>
                </a:spcAft>
                <a:buClrTx/>
                <a:buSzTx/>
                <a:buFontTx/>
                <a:buNone/>
                <a:tabLst/>
                <a:defRPr/>
              </a:pPr>
              <a:endParaRPr kumimoji="0" lang="en-US" sz="1397" b="1" i="0" u="none" strike="noStrike" kern="0" cap="none" spc="0" normalizeH="0" baseline="0" noProof="0" dirty="0" smtClean="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49" name="TextBox 18"/>
            <p:cNvSpPr txBox="1"/>
            <p:nvPr/>
          </p:nvSpPr>
          <p:spPr>
            <a:xfrm>
              <a:off x="3955491" y="6077501"/>
              <a:ext cx="1398698"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Mail</a:t>
              </a:r>
            </a:p>
          </p:txBody>
        </p:sp>
      </p:grpSp>
      <p:grpSp>
        <p:nvGrpSpPr>
          <p:cNvPr id="150" name="Group 108"/>
          <p:cNvGrpSpPr/>
          <p:nvPr/>
        </p:nvGrpSpPr>
        <p:grpSpPr>
          <a:xfrm>
            <a:off x="9863574" y="5713253"/>
            <a:ext cx="1031343" cy="754233"/>
            <a:chOff x="8592125" y="5644170"/>
            <a:chExt cx="1031343" cy="754233"/>
          </a:xfrm>
        </p:grpSpPr>
        <p:grpSp>
          <p:nvGrpSpPr>
            <p:cNvPr id="151" name="Group 87"/>
            <p:cNvGrpSpPr/>
            <p:nvPr/>
          </p:nvGrpSpPr>
          <p:grpSpPr>
            <a:xfrm>
              <a:off x="8909933" y="5644170"/>
              <a:ext cx="341987" cy="365258"/>
              <a:chOff x="4357416" y="4928259"/>
              <a:chExt cx="341987" cy="365258"/>
            </a:xfrm>
          </p:grpSpPr>
          <p:sp>
            <p:nvSpPr>
              <p:cNvPr id="153" name="Freeform 141"/>
              <p:cNvSpPr>
                <a:spLocks/>
              </p:cNvSpPr>
              <p:nvPr/>
            </p:nvSpPr>
            <p:spPr bwMode="auto">
              <a:xfrm>
                <a:off x="4590293"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54"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55"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sp>
            <p:nvSpPr>
              <p:cNvPr id="156" name="Freeform 145"/>
              <p:cNvSpPr>
                <a:spLocks noEditPoints="1"/>
              </p:cNvSpPr>
              <p:nvPr/>
            </p:nvSpPr>
            <p:spPr bwMode="auto">
              <a:xfrm>
                <a:off x="4357416" y="4928259"/>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latin typeface="Segoe UI"/>
                </a:endParaRPr>
              </a:p>
            </p:txBody>
          </p:sp>
        </p:grpSp>
        <p:sp>
          <p:nvSpPr>
            <p:cNvPr id="152" name="TextBox 18"/>
            <p:cNvSpPr txBox="1"/>
            <p:nvPr/>
          </p:nvSpPr>
          <p:spPr>
            <a:xfrm>
              <a:off x="8592125" y="6092698"/>
              <a:ext cx="1031343" cy="305705"/>
            </a:xfrm>
            <a:prstGeom prst="rect">
              <a:avLst/>
            </a:prstGeom>
            <a:noFill/>
          </p:spPr>
          <p:txBody>
            <a:bodyPr wrap="square" lIns="0" tIns="0" rIns="0" bIns="0" rtlCol="0">
              <a:noAutofit/>
            </a:bodyPr>
            <a:lstStyle/>
            <a:p>
              <a:pPr algn="ctr" defTabSz="932563">
                <a:lnSpc>
                  <a:spcPct val="90000"/>
                </a:lnSpc>
                <a:spcAft>
                  <a:spcPts val="600"/>
                </a:spcAft>
              </a:pPr>
              <a:r>
                <a:rPr lang="en-US" sz="1199" spc="-30" dirty="0" smtClean="0">
                  <a:gradFill>
                    <a:gsLst>
                      <a:gs pos="2917">
                        <a:srgbClr val="FFFFFF"/>
                      </a:gs>
                      <a:gs pos="30000">
                        <a:srgbClr val="FFFFFF"/>
                      </a:gs>
                    </a:gsLst>
                    <a:lin ang="5400000" scaled="0"/>
                  </a:gradFill>
                  <a:latin typeface="Segoe UI"/>
                </a:rPr>
                <a:t>SharePoint Content Management</a:t>
              </a:r>
              <a:endParaRPr lang="en-US" sz="1199" spc="-30" dirty="0">
                <a:gradFill>
                  <a:gsLst>
                    <a:gs pos="2917">
                      <a:srgbClr val="FFFFFF"/>
                    </a:gs>
                    <a:gs pos="30000">
                      <a:srgbClr val="FFFFFF"/>
                    </a:gs>
                  </a:gsLst>
                  <a:lin ang="5400000" scaled="0"/>
                </a:gradFill>
                <a:latin typeface="Segoe UI"/>
              </a:endParaRPr>
            </a:p>
          </p:txBody>
        </p:sp>
      </p:grpSp>
      <p:grpSp>
        <p:nvGrpSpPr>
          <p:cNvPr id="157" name="Group 107"/>
          <p:cNvGrpSpPr/>
          <p:nvPr/>
        </p:nvGrpSpPr>
        <p:grpSpPr>
          <a:xfrm>
            <a:off x="1656289" y="5659336"/>
            <a:ext cx="1031343" cy="875674"/>
            <a:chOff x="7312872" y="5514673"/>
            <a:chExt cx="1031343" cy="875674"/>
          </a:xfrm>
        </p:grpSpPr>
        <p:sp>
          <p:nvSpPr>
            <p:cNvPr id="158" name="TextBox 18"/>
            <p:cNvSpPr txBox="1"/>
            <p:nvPr/>
          </p:nvSpPr>
          <p:spPr>
            <a:xfrm>
              <a:off x="7312872" y="6084642"/>
              <a:ext cx="1031343" cy="305705"/>
            </a:xfrm>
            <a:prstGeom prst="rect">
              <a:avLst/>
            </a:prstGeom>
            <a:noFill/>
          </p:spPr>
          <p:txBody>
            <a:bodyPr wrap="square" lIns="0" tIns="0" rIns="0" bIns="0" rtlCol="0">
              <a:noAutofit/>
            </a:bodyPr>
            <a:lstStyle/>
            <a:p>
              <a:pPr algn="ctr" defTabSz="932563">
                <a:lnSpc>
                  <a:spcPct val="90000"/>
                </a:lnSpc>
                <a:spcAft>
                  <a:spcPts val="600"/>
                </a:spcAft>
              </a:pPr>
              <a:r>
                <a:rPr lang="en-US" sz="1199" spc="-30" dirty="0" smtClean="0">
                  <a:gradFill>
                    <a:gsLst>
                      <a:gs pos="2917">
                        <a:srgbClr val="FFFFFF"/>
                      </a:gs>
                      <a:gs pos="30000">
                        <a:srgbClr val="FFFFFF"/>
                      </a:gs>
                    </a:gsLst>
                    <a:lin ang="5400000" scaled="0"/>
                  </a:gradFill>
                  <a:latin typeface="Segoe UI"/>
                </a:rPr>
                <a:t>Office </a:t>
              </a:r>
              <a:r>
                <a:rPr lang="en-US" sz="1199" spc="-30" dirty="0">
                  <a:gradFill>
                    <a:gsLst>
                      <a:gs pos="2917">
                        <a:srgbClr val="FFFFFF"/>
                      </a:gs>
                      <a:gs pos="30000">
                        <a:srgbClr val="FFFFFF"/>
                      </a:gs>
                    </a:gsLst>
                    <a:lin ang="5400000" scaled="0"/>
                  </a:gradFill>
                  <a:latin typeface="Segoe UI"/>
                </a:rPr>
                <a:t> </a:t>
              </a:r>
              <a:r>
                <a:rPr lang="en-US" sz="1199" spc="-30" dirty="0" smtClean="0">
                  <a:gradFill>
                    <a:gsLst>
                      <a:gs pos="2917">
                        <a:srgbClr val="FFFFFF"/>
                      </a:gs>
                      <a:gs pos="30000">
                        <a:srgbClr val="FFFFFF"/>
                      </a:gs>
                    </a:gsLst>
                    <a:lin ang="5400000" scaled="0"/>
                  </a:gradFill>
                  <a:latin typeface="Segoe UI"/>
                </a:rPr>
                <a:t>Add-Ins</a:t>
              </a:r>
              <a:endParaRPr lang="en-US" sz="1199" spc="-30" dirty="0">
                <a:gradFill>
                  <a:gsLst>
                    <a:gs pos="2917">
                      <a:srgbClr val="FFFFFF"/>
                    </a:gs>
                    <a:gs pos="30000">
                      <a:srgbClr val="FFFFFF"/>
                    </a:gs>
                  </a:gsLst>
                  <a:lin ang="5400000" scaled="0"/>
                </a:gradFill>
                <a:latin typeface="Segoe UI"/>
              </a:endParaRPr>
            </a:p>
          </p:txBody>
        </p:sp>
        <p:grpSp>
          <p:nvGrpSpPr>
            <p:cNvPr id="159" name="Group 94"/>
            <p:cNvGrpSpPr/>
            <p:nvPr/>
          </p:nvGrpSpPr>
          <p:grpSpPr bwMode="black">
            <a:xfrm>
              <a:off x="7534358" y="5514673"/>
              <a:ext cx="648037" cy="494755"/>
              <a:chOff x="5184775" y="225425"/>
              <a:chExt cx="1500188" cy="1220788"/>
            </a:xfrm>
            <a:solidFill>
              <a:srgbClr val="FFFFFF"/>
            </a:solidFill>
          </p:grpSpPr>
          <p:sp>
            <p:nvSpPr>
              <p:cNvPr id="16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6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6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grpSp>
      </p:grpSp>
      <p:grpSp>
        <p:nvGrpSpPr>
          <p:cNvPr id="163" name="Group 109"/>
          <p:cNvGrpSpPr/>
          <p:nvPr/>
        </p:nvGrpSpPr>
        <p:grpSpPr>
          <a:xfrm>
            <a:off x="10885636" y="5713253"/>
            <a:ext cx="1141542" cy="771135"/>
            <a:chOff x="9673289" y="5682724"/>
            <a:chExt cx="1141542" cy="771135"/>
          </a:xfrm>
        </p:grpSpPr>
        <p:sp>
          <p:nvSpPr>
            <p:cNvPr id="164" name="Freeform 99"/>
            <p:cNvSpPr>
              <a:spLocks noChangeAspect="1" noEditPoints="1"/>
            </p:cNvSpPr>
            <p:nvPr/>
          </p:nvSpPr>
          <p:spPr bwMode="black">
            <a:xfrm>
              <a:off x="10129649" y="5682724"/>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Segoe UI"/>
              </a:endParaRPr>
            </a:p>
          </p:txBody>
        </p:sp>
        <p:sp>
          <p:nvSpPr>
            <p:cNvPr id="165" name="TextBox 18"/>
            <p:cNvSpPr txBox="1"/>
            <p:nvPr/>
          </p:nvSpPr>
          <p:spPr>
            <a:xfrm>
              <a:off x="9673289" y="6141465"/>
              <a:ext cx="1141542" cy="31239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Azure Media &amp; other Azure </a:t>
              </a:r>
              <a:r>
                <a:rPr kumimoji="0" lang="en-US" sz="1199" b="0" i="0" u="none" strike="noStrike" kern="0" cap="none" spc="-30" normalizeH="0" baseline="0" noProof="0" dirty="0" err="1" smtClean="0">
                  <a:ln>
                    <a:noFill/>
                  </a:ln>
                  <a:gradFill>
                    <a:gsLst>
                      <a:gs pos="2917">
                        <a:srgbClr val="FFFFFF"/>
                      </a:gs>
                      <a:gs pos="30000">
                        <a:srgbClr val="FFFFFF"/>
                      </a:gs>
                    </a:gsLst>
                    <a:lin ang="5400000" scaled="0"/>
                  </a:gradFill>
                  <a:effectLst/>
                  <a:uLnTx/>
                  <a:uFillTx/>
                  <a:latin typeface="Segoe UI"/>
                </a:rPr>
                <a:t>PaaS</a:t>
              </a:r>
              <a:r>
                <a:rPr kumimoji="0" lang="en-US" sz="1199" b="0" i="0" u="none" strike="noStrike" kern="0" cap="none" spc="-30" normalizeH="0" baseline="0" noProof="0" dirty="0" smtClean="0">
                  <a:ln>
                    <a:noFill/>
                  </a:ln>
                  <a:gradFill>
                    <a:gsLst>
                      <a:gs pos="2917">
                        <a:srgbClr val="FFFFFF"/>
                      </a:gs>
                      <a:gs pos="30000">
                        <a:srgbClr val="FFFFFF"/>
                      </a:gs>
                    </a:gsLst>
                    <a:lin ang="5400000" scaled="0"/>
                  </a:gradFill>
                  <a:effectLst/>
                  <a:uLnTx/>
                  <a:uFillTx/>
                  <a:latin typeface="Segoe UI"/>
                </a:rPr>
                <a:t> Services</a:t>
              </a:r>
            </a:p>
          </p:txBody>
        </p:sp>
      </p:grpSp>
      <p:grpSp>
        <p:nvGrpSpPr>
          <p:cNvPr id="166" name="Group 11"/>
          <p:cNvGrpSpPr/>
          <p:nvPr/>
        </p:nvGrpSpPr>
        <p:grpSpPr>
          <a:xfrm>
            <a:off x="9854172" y="1709528"/>
            <a:ext cx="1471524" cy="1481741"/>
            <a:chOff x="10443433" y="1149259"/>
            <a:chExt cx="1471524" cy="1481741"/>
          </a:xfrm>
        </p:grpSpPr>
        <p:sp>
          <p:nvSpPr>
            <p:cNvPr id="167" name="Rectangle 19"/>
            <p:cNvSpPr/>
            <p:nvPr/>
          </p:nvSpPr>
          <p:spPr bwMode="auto">
            <a:xfrm>
              <a:off x="10537683" y="1149259"/>
              <a:ext cx="1377274" cy="1373089"/>
            </a:xfrm>
            <a:prstGeom prst="rect">
              <a:avLst/>
            </a:prstGeom>
            <a:solidFill>
              <a:srgbClr val="FF8C00"/>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68" name="TextBox 20"/>
            <p:cNvSpPr txBox="1"/>
            <p:nvPr/>
          </p:nvSpPr>
          <p:spPr>
            <a:xfrm>
              <a:off x="10443433" y="2141635"/>
              <a:ext cx="1471523" cy="489365"/>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a:rPr>
                <a:t>Your Portal</a:t>
              </a:r>
            </a:p>
          </p:txBody>
        </p:sp>
        <p:grpSp>
          <p:nvGrpSpPr>
            <p:cNvPr id="169" name="Group 21"/>
            <p:cNvGrpSpPr/>
            <p:nvPr/>
          </p:nvGrpSpPr>
          <p:grpSpPr>
            <a:xfrm>
              <a:off x="10730217" y="1352478"/>
              <a:ext cx="395310" cy="422210"/>
              <a:chOff x="4357415" y="4928258"/>
              <a:chExt cx="341987" cy="365258"/>
            </a:xfrm>
          </p:grpSpPr>
          <p:sp>
            <p:nvSpPr>
              <p:cNvPr id="171" name="Freeform 141"/>
              <p:cNvSpPr>
                <a:spLocks/>
              </p:cNvSpPr>
              <p:nvPr/>
            </p:nvSpPr>
            <p:spPr bwMode="auto">
              <a:xfrm>
                <a:off x="4590292"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sp>
            <p:nvSpPr>
              <p:cNvPr id="172"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sp>
            <p:nvSpPr>
              <p:cNvPr id="173"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sp>
            <p:nvSpPr>
              <p:cNvPr id="174" name="Freeform 145"/>
              <p:cNvSpPr>
                <a:spLocks noEditPoints="1"/>
              </p:cNvSpPr>
              <p:nvPr/>
            </p:nvSpPr>
            <p:spPr bwMode="auto">
              <a:xfrm>
                <a:off x="4357415" y="4928258"/>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FFFFFF"/>
                  </a:solidFill>
                  <a:effectLst/>
                  <a:uLnTx/>
                  <a:uFillTx/>
                  <a:latin typeface="Segoe UI"/>
                </a:endParaRPr>
              </a:p>
            </p:txBody>
          </p:sp>
        </p:grpSp>
        <p:pic>
          <p:nvPicPr>
            <p:cNvPr id="170" name="Picture 38"/>
            <p:cNvPicPr>
              <a:picLocks noChangeAspect="1"/>
            </p:cNvPicPr>
            <p:nvPr/>
          </p:nvPicPr>
          <p:blipFill>
            <a:blip r:embed="rId4">
              <a:clrChange>
                <a:clrFrom>
                  <a:srgbClr val="00ABEC"/>
                </a:clrFrom>
                <a:clrTo>
                  <a:srgbClr val="00ABEC">
                    <a:alpha val="0"/>
                  </a:srgbClr>
                </a:clrTo>
              </a:clrChange>
            </a:blip>
            <a:stretch>
              <a:fillRect/>
            </a:stretch>
          </p:blipFill>
          <p:spPr>
            <a:xfrm>
              <a:off x="11144351" y="1623737"/>
              <a:ext cx="543797" cy="502233"/>
            </a:xfrm>
            <a:prstGeom prst="rect">
              <a:avLst/>
            </a:prstGeom>
          </p:spPr>
        </p:pic>
      </p:grpSp>
      <p:grpSp>
        <p:nvGrpSpPr>
          <p:cNvPr id="175" name="Group 1"/>
          <p:cNvGrpSpPr/>
          <p:nvPr/>
        </p:nvGrpSpPr>
        <p:grpSpPr>
          <a:xfrm>
            <a:off x="7645533" y="5713758"/>
            <a:ext cx="1031343" cy="808211"/>
            <a:chOff x="7876890" y="5790877"/>
            <a:chExt cx="1031343" cy="808211"/>
          </a:xfrm>
        </p:grpSpPr>
        <p:sp>
          <p:nvSpPr>
            <p:cNvPr id="176" name="TextBox 18"/>
            <p:cNvSpPr txBox="1"/>
            <p:nvPr/>
          </p:nvSpPr>
          <p:spPr>
            <a:xfrm>
              <a:off x="7876890" y="6293383"/>
              <a:ext cx="1031343" cy="305705"/>
            </a:xfrm>
            <a:prstGeom prst="rect">
              <a:avLst/>
            </a:prstGeom>
            <a:noFill/>
          </p:spPr>
          <p:txBody>
            <a:bodyPr wrap="square" lIns="0" tIns="0" rIns="0" bIns="0" rtlCol="0">
              <a:noAutofit/>
            </a:bodyPr>
            <a:lstStyle/>
            <a:p>
              <a:pPr algn="ctr" defTabSz="932563">
                <a:lnSpc>
                  <a:spcPct val="90000"/>
                </a:lnSpc>
                <a:spcAft>
                  <a:spcPts val="600"/>
                </a:spcAft>
              </a:pPr>
              <a:r>
                <a:rPr lang="en-US" sz="1199" spc="-30" dirty="0" smtClean="0">
                  <a:gradFill>
                    <a:gsLst>
                      <a:gs pos="2917">
                        <a:srgbClr val="FFFFFF"/>
                      </a:gs>
                      <a:gs pos="30000">
                        <a:srgbClr val="FFFFFF"/>
                      </a:gs>
                    </a:gsLst>
                    <a:lin ang="5400000" scaled="0"/>
                  </a:gradFill>
                  <a:latin typeface="Segoe UI"/>
                </a:rPr>
                <a:t>Compliance Center</a:t>
              </a:r>
              <a:endParaRPr lang="en-US" sz="1199" spc="-30" dirty="0">
                <a:gradFill>
                  <a:gsLst>
                    <a:gs pos="2917">
                      <a:srgbClr val="FFFFFF"/>
                    </a:gs>
                    <a:gs pos="30000">
                      <a:srgbClr val="FFFFFF"/>
                    </a:gs>
                  </a:gsLst>
                  <a:lin ang="5400000" scaled="0"/>
                </a:gradFill>
                <a:latin typeface="Segoe UI"/>
              </a:endParaRPr>
            </a:p>
          </p:txBody>
        </p:sp>
        <p:grpSp>
          <p:nvGrpSpPr>
            <p:cNvPr id="177" name="Group 65"/>
            <p:cNvGrpSpPr/>
            <p:nvPr/>
          </p:nvGrpSpPr>
          <p:grpSpPr bwMode="black">
            <a:xfrm>
              <a:off x="8132799" y="5790877"/>
              <a:ext cx="469369" cy="528146"/>
              <a:chOff x="1752600" y="4267200"/>
              <a:chExt cx="1157286" cy="1302545"/>
            </a:xfrm>
          </p:grpSpPr>
          <p:sp>
            <p:nvSpPr>
              <p:cNvPr id="178"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79"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0"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1"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2"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3"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sp>
            <p:nvSpPr>
              <p:cNvPr id="184"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600">
                  <a:solidFill>
                    <a:srgbClr val="FFFFFF"/>
                  </a:solidFill>
                  <a:latin typeface="Segoe UI"/>
                </a:endParaRPr>
              </a:p>
            </p:txBody>
          </p:sp>
        </p:grpSp>
      </p:grpSp>
    </p:spTree>
    <p:extLst>
      <p:ext uri="{BB962C8B-B14F-4D97-AF65-F5344CB8AC3E}">
        <p14:creationId xmlns:p14="http://schemas.microsoft.com/office/powerpoint/2010/main" val="16700060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78934" y="869797"/>
            <a:ext cx="4938132" cy="1008718"/>
          </a:xfrm>
        </p:spPr>
        <p:txBody>
          <a:bodyPr/>
          <a:lstStyle/>
          <a:p>
            <a:r>
              <a:rPr lang="es-ES" sz="4400" dirty="0" smtClean="0"/>
              <a:t>Comunicación &amp; </a:t>
            </a:r>
            <a:r>
              <a:rPr lang="es-ES" sz="4400" dirty="0" err="1" smtClean="0"/>
              <a:t>Colaboraciónm</a:t>
            </a:r>
            <a:endParaRPr lang="es-ES" sz="4400" dirty="0"/>
          </a:p>
        </p:txBody>
      </p:sp>
      <p:sp>
        <p:nvSpPr>
          <p:cNvPr id="14" name="Content Placeholder 6"/>
          <p:cNvSpPr txBox="1">
            <a:spLocks/>
          </p:cNvSpPr>
          <p:nvPr/>
        </p:nvSpPr>
        <p:spPr>
          <a:xfrm>
            <a:off x="671099" y="2131094"/>
            <a:ext cx="5314613" cy="2132794"/>
          </a:xfrm>
          <a:prstGeom prst="rect">
            <a:avLst/>
          </a:prstGeom>
        </p:spPr>
        <p:txBody>
          <a:bodyPr vert="horz" lIns="0" tIns="0" rIns="0" bIns="0" rtlCol="0">
            <a:noAutofit/>
          </a:bodyPr>
          <a:lstStyle>
            <a:lvl1pPr marL="0" marR="0" indent="0" algn="l" defTabSz="914363" rtl="0" eaLnBrk="1" fontAlgn="auto" latinLnBrk="0" hangingPunct="1">
              <a:lnSpc>
                <a:spcPct val="100000"/>
              </a:lnSpc>
              <a:spcBef>
                <a:spcPts val="0"/>
              </a:spcBef>
              <a:spcAft>
                <a:spcPts val="1200"/>
              </a:spcAft>
              <a:buClrTx/>
              <a:buSzPct val="80000"/>
              <a:buFont typeface="Arial" pitchFamily="34" charset="0"/>
              <a:buNone/>
              <a:tabLst/>
              <a:defRPr sz="1800" kern="1200" spc="0" baseline="0">
                <a:solidFill>
                  <a:schemeClr val="bg1"/>
                </a:solidFill>
                <a:latin typeface="Segoe UI" pitchFamily="34" charset="0"/>
                <a:ea typeface="Segoe UI" pitchFamily="34" charset="0"/>
                <a:cs typeface="Segoe UI" pitchFamily="34" charset="0"/>
              </a:defRPr>
            </a:lvl1pPr>
            <a:lvl2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2pPr>
            <a:lvl3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798513" algn="l"/>
              </a:tabLst>
              <a:defRPr sz="1200" kern="1200" spc="0" baseline="0">
                <a:solidFill>
                  <a:schemeClr val="bg1"/>
                </a:solidFill>
                <a:latin typeface="Segoe UI" pitchFamily="34" charset="0"/>
                <a:ea typeface="Segoe UI" pitchFamily="34" charset="0"/>
                <a:cs typeface="Segoe UI" pitchFamily="34" charset="0"/>
              </a:defRPr>
            </a:lvl3pPr>
            <a:lvl4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defRPr sz="1400" kern="1200" spc="0" baseline="0">
                <a:solidFill>
                  <a:schemeClr val="bg1"/>
                </a:solidFill>
                <a:latin typeface="Segoe UI" pitchFamily="34" charset="0"/>
                <a:ea typeface="Segoe UI" pitchFamily="34" charset="0"/>
                <a:cs typeface="Segoe UI" pitchFamily="34" charset="0"/>
              </a:defRPr>
            </a:lvl4pPr>
            <a:lvl5pPr marL="0" marR="0" indent="0" algn="l" defTabSz="914363" rtl="0" eaLnBrk="1" fontAlgn="auto" latinLnBrk="0" hangingPunct="1">
              <a:lnSpc>
                <a:spcPct val="100000"/>
              </a:lnSpc>
              <a:spcBef>
                <a:spcPts val="0"/>
              </a:spcBef>
              <a:spcAft>
                <a:spcPts val="1200"/>
              </a:spcAft>
              <a:buClrTx/>
              <a:buSzPct val="90000"/>
              <a:buFont typeface="Wingdings" pitchFamily="2" charset="2"/>
              <a:buNone/>
              <a:tabLst>
                <a:tab pos="1255713" algn="l"/>
              </a:tabLst>
              <a:defRPr sz="1400" kern="1200" spc="0" baseline="0">
                <a:solidFill>
                  <a:schemeClr val="bg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600"/>
              </a:spcAft>
              <a:buFont typeface="Wingdings" panose="05000000000000000000" pitchFamily="2" charset="2"/>
              <a:buChar char="ü"/>
            </a:pPr>
            <a:r>
              <a:rPr lang="es-ES" dirty="0"/>
              <a:t>App </a:t>
            </a:r>
            <a:r>
              <a:rPr lang="es-ES" dirty="0" err="1" smtClean="0"/>
              <a:t>Launcher</a:t>
            </a:r>
            <a:endParaRPr lang="es-ES" dirty="0"/>
          </a:p>
          <a:p>
            <a:pPr marL="285750" indent="-285750">
              <a:spcAft>
                <a:spcPts val="600"/>
              </a:spcAft>
              <a:buFont typeface="Wingdings" panose="05000000000000000000" pitchFamily="2" charset="2"/>
              <a:buChar char="ü"/>
            </a:pPr>
            <a:r>
              <a:rPr lang="es-ES" dirty="0"/>
              <a:t>Colaboración en documentos</a:t>
            </a:r>
          </a:p>
          <a:p>
            <a:pPr marL="285750" indent="-285750">
              <a:spcAft>
                <a:spcPts val="600"/>
              </a:spcAft>
              <a:buFont typeface="Wingdings" panose="05000000000000000000" pitchFamily="2" charset="2"/>
              <a:buChar char="ü"/>
            </a:pPr>
            <a:r>
              <a:rPr lang="es-ES" dirty="0"/>
              <a:t>Grupos de Office 365</a:t>
            </a:r>
          </a:p>
          <a:p>
            <a:pPr marL="285750" indent="-285750">
              <a:spcAft>
                <a:spcPts val="600"/>
              </a:spcAft>
              <a:buFont typeface="Wingdings" panose="05000000000000000000" pitchFamily="2" charset="2"/>
              <a:buChar char="ü"/>
            </a:pPr>
            <a:r>
              <a:rPr lang="es-ES" dirty="0" err="1"/>
              <a:t>Clutter</a:t>
            </a:r>
            <a:r>
              <a:rPr lang="es-ES" dirty="0"/>
              <a:t>: </a:t>
            </a:r>
            <a:r>
              <a:rPr lang="es-ES" dirty="0" smtClean="0"/>
              <a:t>Focalízate </a:t>
            </a:r>
            <a:r>
              <a:rPr lang="es-ES" dirty="0"/>
              <a:t>en lo importante</a:t>
            </a:r>
          </a:p>
          <a:p>
            <a:pPr marL="285750" indent="-285750">
              <a:spcAft>
                <a:spcPts val="600"/>
              </a:spcAft>
              <a:buFont typeface="Wingdings" panose="05000000000000000000" pitchFamily="2" charset="2"/>
              <a:buChar char="ü"/>
            </a:pPr>
            <a:r>
              <a:rPr lang="es-ES" dirty="0"/>
              <a:t>Mejoras en las búsquedas de OWA</a:t>
            </a:r>
          </a:p>
          <a:p>
            <a:pPr marL="285750" indent="-285750">
              <a:spcAft>
                <a:spcPts val="600"/>
              </a:spcAft>
              <a:buFont typeface="Wingdings" panose="05000000000000000000" pitchFamily="2" charset="2"/>
              <a:buChar char="ü"/>
            </a:pPr>
            <a:r>
              <a:rPr lang="es-ES" dirty="0"/>
              <a:t>Skype para Empresas</a:t>
            </a: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smtClean="0">
              <a:ln>
                <a:noFill/>
              </a:ln>
              <a:solidFill>
                <a:srgbClr val="FFFFFF"/>
              </a:solidFill>
              <a:effectLst/>
              <a:uLnTx/>
              <a:uFillTx/>
              <a:latin typeface="Segoe UI" pitchFamily="34" charset="0"/>
              <a:cs typeface="Segoe UI" pitchFamily="34" charset="0"/>
            </a:endParaRPr>
          </a:p>
          <a:p>
            <a:pPr marL="0" marR="0" lvl="0" indent="0" algn="l" defTabSz="914363" rtl="0" eaLnBrk="1" fontAlgn="auto" latinLnBrk="0" hangingPunct="1">
              <a:lnSpc>
                <a:spcPct val="100000"/>
              </a:lnSpc>
              <a:spcBef>
                <a:spcPts val="0"/>
              </a:spcBef>
              <a:spcAft>
                <a:spcPts val="600"/>
              </a:spcAft>
              <a:buClrTx/>
              <a:buSzPct val="8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pitchFamily="34" charset="0"/>
              <a:cs typeface="Segoe UI" pitchFamily="34" charset="0"/>
            </a:endParaRPr>
          </a:p>
        </p:txBody>
      </p:sp>
      <p:pic>
        <p:nvPicPr>
          <p:cNvPr id="79"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6632" y="684281"/>
            <a:ext cx="984913" cy="984913"/>
          </a:xfrm>
          <a:prstGeom prst="rect">
            <a:avLst/>
          </a:prstGeom>
        </p:spPr>
      </p:pic>
      <p:pic>
        <p:nvPicPr>
          <p:cNvPr id="82" name="Picture 3" descr="C:\Users\stacyd\AppData\Local\Temp\vmware-stacyr\VMwareDnD\f7ab5dad\WIN12_Morayma_09.png"/>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12529" b="12529"/>
          <a:stretch/>
        </p:blipFill>
        <p:spPr bwMode="auto">
          <a:xfrm>
            <a:off x="6107495" y="-6732"/>
            <a:ext cx="609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06810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5926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Grupos -  Pilares del Servicio</a:t>
            </a:r>
            <a:endParaRPr lang="es-ES" dirty="0"/>
          </a:p>
        </p:txBody>
      </p:sp>
      <p:grpSp>
        <p:nvGrpSpPr>
          <p:cNvPr id="52" name="Group 1155"/>
          <p:cNvGrpSpPr/>
          <p:nvPr/>
        </p:nvGrpSpPr>
        <p:grpSpPr>
          <a:xfrm>
            <a:off x="473377" y="2003149"/>
            <a:ext cx="2281218" cy="1657510"/>
            <a:chOff x="737415" y="2447286"/>
            <a:chExt cx="2281218" cy="1657510"/>
          </a:xfrm>
        </p:grpSpPr>
        <p:grpSp>
          <p:nvGrpSpPr>
            <p:cNvPr id="53" name="Group 4"/>
            <p:cNvGrpSpPr>
              <a:grpSpLocks noChangeAspect="1"/>
            </p:cNvGrpSpPr>
            <p:nvPr/>
          </p:nvGrpSpPr>
          <p:grpSpPr bwMode="auto">
            <a:xfrm>
              <a:off x="945905" y="2447286"/>
              <a:ext cx="1287463" cy="870099"/>
              <a:chOff x="119" y="1504"/>
              <a:chExt cx="1092" cy="738"/>
            </a:xfrm>
          </p:grpSpPr>
          <p:sp>
            <p:nvSpPr>
              <p:cNvPr id="65" name="AutoShape 3"/>
              <p:cNvSpPr>
                <a:spLocks noChangeAspect="1" noChangeArrowheads="1" noTextEdit="1"/>
              </p:cNvSpPr>
              <p:nvPr/>
            </p:nvSpPr>
            <p:spPr bwMode="auto">
              <a:xfrm>
                <a:off x="119" y="1504"/>
                <a:ext cx="109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
              <p:cNvSpPr>
                <a:spLocks/>
              </p:cNvSpPr>
              <p:nvPr/>
            </p:nvSpPr>
            <p:spPr bwMode="auto">
              <a:xfrm>
                <a:off x="160" y="1518"/>
                <a:ext cx="1036" cy="68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6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3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5"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6" y="31"/>
                    </a:cubicBezTo>
                    <a:cubicBezTo>
                      <a:pt x="376" y="31"/>
                      <a:pt x="376" y="31"/>
                      <a:pt x="377" y="31"/>
                    </a:cubicBezTo>
                    <a:cubicBezTo>
                      <a:pt x="420" y="12"/>
                      <a:pt x="464" y="0"/>
                      <a:pt x="514" y="0"/>
                    </a:cubicBezTo>
                    <a:cubicBezTo>
                      <a:pt x="628" y="0"/>
                      <a:pt x="727" y="59"/>
                      <a:pt x="785" y="145"/>
                    </a:cubicBezTo>
                    <a:cubicBezTo>
                      <a:pt x="811" y="132"/>
                      <a:pt x="842" y="123"/>
                      <a:pt x="875" y="123"/>
                    </a:cubicBezTo>
                    <a:cubicBezTo>
                      <a:pt x="913" y="123"/>
                      <a:pt x="949" y="135"/>
                      <a:pt x="979" y="154"/>
                    </a:cubicBezTo>
                    <a:cubicBezTo>
                      <a:pt x="1029" y="187"/>
                      <a:pt x="1062" y="242"/>
                      <a:pt x="1063" y="306"/>
                    </a:cubicBezTo>
                    <a:cubicBezTo>
                      <a:pt x="1133" y="353"/>
                      <a:pt x="1181" y="434"/>
                      <a:pt x="1181" y="522"/>
                    </a:cubicBezTo>
                    <a:cubicBezTo>
                      <a:pt x="1181" y="608"/>
                      <a:pt x="1139" y="683"/>
                      <a:pt x="1074" y="729"/>
                    </a:cubicBezTo>
                    <a:close/>
                  </a:path>
                </a:pathLst>
              </a:custGeom>
              <a:solidFill>
                <a:schemeClr val="bg2"/>
              </a:solidFill>
              <a:ln w="889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
              <p:cNvSpPr>
                <a:spLocks/>
              </p:cNvSpPr>
              <p:nvPr/>
            </p:nvSpPr>
            <p:spPr bwMode="auto">
              <a:xfrm>
                <a:off x="488" y="1522"/>
                <a:ext cx="704" cy="635"/>
              </a:xfrm>
              <a:custGeom>
                <a:avLst/>
                <a:gdLst>
                  <a:gd name="T0" fmla="*/ 805 w 805"/>
                  <a:gd name="T1" fmla="*/ 522 h 729"/>
                  <a:gd name="T2" fmla="*/ 687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7" y="306"/>
                    </a:cubicBezTo>
                    <a:cubicBezTo>
                      <a:pt x="686" y="242"/>
                      <a:pt x="653" y="187"/>
                      <a:pt x="603" y="154"/>
                    </a:cubicBezTo>
                    <a:cubicBezTo>
                      <a:pt x="573"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3" y="683"/>
                      <a:pt x="805" y="608"/>
                      <a:pt x="805" y="5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
              <p:cNvSpPr>
                <a:spLocks/>
              </p:cNvSpPr>
              <p:nvPr/>
            </p:nvSpPr>
            <p:spPr bwMode="auto">
              <a:xfrm>
                <a:off x="167" y="1545"/>
                <a:ext cx="935" cy="651"/>
              </a:xfrm>
              <a:custGeom>
                <a:avLst/>
                <a:gdLst>
                  <a:gd name="T0" fmla="*/ 376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6 w 1074"/>
                  <a:gd name="T27" fmla="*/ 0 h 746"/>
                  <a:gd name="T28" fmla="*/ 376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6"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5" y="746"/>
                      <a:pt x="924" y="746"/>
                    </a:cubicBezTo>
                    <a:cubicBezTo>
                      <a:pt x="933" y="746"/>
                      <a:pt x="943" y="746"/>
                      <a:pt x="952" y="746"/>
                    </a:cubicBezTo>
                    <a:cubicBezTo>
                      <a:pt x="998" y="741"/>
                      <a:pt x="1038" y="722"/>
                      <a:pt x="1074" y="698"/>
                    </a:cubicBezTo>
                    <a:cubicBezTo>
                      <a:pt x="376" y="0"/>
                      <a:pt x="376" y="0"/>
                      <a:pt x="376" y="0"/>
                    </a:cubicBezTo>
                    <a:cubicBezTo>
                      <a:pt x="376" y="0"/>
                      <a:pt x="376" y="0"/>
                      <a:pt x="37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TextBox 103"/>
            <p:cNvSpPr txBox="1"/>
            <p:nvPr/>
          </p:nvSpPr>
          <p:spPr>
            <a:xfrm>
              <a:off x="737415" y="3340484"/>
              <a:ext cx="1703800" cy="764312"/>
            </a:xfrm>
            <a:prstGeom prst="rect">
              <a:avLst/>
            </a:prstGeom>
            <a:noFill/>
          </p:spPr>
          <p:txBody>
            <a:bodyPr wrap="none" lIns="182880" tIns="146304" rIns="182880" bIns="146304" rtlCol="0">
              <a:spAutoFit/>
            </a:bodyPr>
            <a:lstStyle/>
            <a:p>
              <a:pPr algn="ctr">
                <a:lnSpc>
                  <a:spcPct val="90000"/>
                </a:lnSpc>
                <a:spcAft>
                  <a:spcPts val="200"/>
                </a:spcAft>
              </a:pPr>
              <a:r>
                <a:rPr lang="en-US" sz="1600" dirty="0" smtClean="0"/>
                <a:t>Azure </a:t>
              </a:r>
            </a:p>
            <a:p>
              <a:pPr algn="ctr">
                <a:lnSpc>
                  <a:spcPct val="90000"/>
                </a:lnSpc>
                <a:spcAft>
                  <a:spcPts val="200"/>
                </a:spcAft>
              </a:pPr>
              <a:r>
                <a:rPr lang="en-US" sz="1600" dirty="0" smtClean="0"/>
                <a:t>Active Directory</a:t>
              </a:r>
            </a:p>
          </p:txBody>
        </p:sp>
        <p:cxnSp>
          <p:nvCxnSpPr>
            <p:cNvPr id="55" name="Straight Arrow Connector 119"/>
            <p:cNvCxnSpPr/>
            <p:nvPr/>
          </p:nvCxnSpPr>
          <p:spPr>
            <a:xfrm>
              <a:off x="240903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Group 12"/>
            <p:cNvGrpSpPr>
              <a:grpSpLocks noChangeAspect="1"/>
            </p:cNvGrpSpPr>
            <p:nvPr/>
          </p:nvGrpSpPr>
          <p:grpSpPr bwMode="auto">
            <a:xfrm>
              <a:off x="1345409" y="2627633"/>
              <a:ext cx="514350" cy="511175"/>
              <a:chOff x="655" y="1614"/>
              <a:chExt cx="324" cy="322"/>
            </a:xfrm>
          </p:grpSpPr>
          <p:sp>
            <p:nvSpPr>
              <p:cNvPr id="57" name="Freeform 13"/>
              <p:cNvSpPr>
                <a:spLocks/>
              </p:cNvSpPr>
              <p:nvPr/>
            </p:nvSpPr>
            <p:spPr bwMode="auto">
              <a:xfrm>
                <a:off x="668" y="1628"/>
                <a:ext cx="297" cy="297"/>
              </a:xfrm>
              <a:custGeom>
                <a:avLst/>
                <a:gdLst>
                  <a:gd name="T0" fmla="*/ 0 w 297"/>
                  <a:gd name="T1" fmla="*/ 175 h 297"/>
                  <a:gd name="T2" fmla="*/ 147 w 297"/>
                  <a:gd name="T3" fmla="*/ 0 h 297"/>
                  <a:gd name="T4" fmla="*/ 297 w 297"/>
                  <a:gd name="T5" fmla="*/ 175 h 297"/>
                  <a:gd name="T6" fmla="*/ 147 w 297"/>
                  <a:gd name="T7" fmla="*/ 297 h 297"/>
                  <a:gd name="T8" fmla="*/ 0 w 297"/>
                  <a:gd name="T9" fmla="*/ 175 h 297"/>
                </a:gdLst>
                <a:ahLst/>
                <a:cxnLst>
                  <a:cxn ang="0">
                    <a:pos x="T0" y="T1"/>
                  </a:cxn>
                  <a:cxn ang="0">
                    <a:pos x="T2" y="T3"/>
                  </a:cxn>
                  <a:cxn ang="0">
                    <a:pos x="T4" y="T5"/>
                  </a:cxn>
                  <a:cxn ang="0">
                    <a:pos x="T6" y="T7"/>
                  </a:cxn>
                  <a:cxn ang="0">
                    <a:pos x="T8" y="T9"/>
                  </a:cxn>
                </a:cxnLst>
                <a:rect l="0" t="0" r="r" b="b"/>
                <a:pathLst>
                  <a:path w="297" h="297">
                    <a:moveTo>
                      <a:pt x="0" y="175"/>
                    </a:moveTo>
                    <a:lnTo>
                      <a:pt x="147" y="0"/>
                    </a:lnTo>
                    <a:lnTo>
                      <a:pt x="297" y="175"/>
                    </a:lnTo>
                    <a:lnTo>
                      <a:pt x="147" y="297"/>
                    </a:lnTo>
                    <a:lnTo>
                      <a:pt x="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p:cNvSpPr>
                <a:spLocks noEditPoints="1"/>
              </p:cNvSpPr>
              <p:nvPr/>
            </p:nvSpPr>
            <p:spPr bwMode="auto">
              <a:xfrm>
                <a:off x="655" y="1614"/>
                <a:ext cx="324" cy="322"/>
              </a:xfrm>
              <a:custGeom>
                <a:avLst/>
                <a:gdLst>
                  <a:gd name="T0" fmla="*/ 212 w 428"/>
                  <a:gd name="T1" fmla="*/ 37 h 425"/>
                  <a:gd name="T2" fmla="*/ 393 w 428"/>
                  <a:gd name="T3" fmla="*/ 247 h 425"/>
                  <a:gd name="T4" fmla="*/ 212 w 428"/>
                  <a:gd name="T5" fmla="*/ 394 h 425"/>
                  <a:gd name="T6" fmla="*/ 34 w 428"/>
                  <a:gd name="T7" fmla="*/ 247 h 425"/>
                  <a:gd name="T8" fmla="*/ 212 w 428"/>
                  <a:gd name="T9" fmla="*/ 37 h 425"/>
                  <a:gd name="T10" fmla="*/ 212 w 428"/>
                  <a:gd name="T11" fmla="*/ 0 h 425"/>
                  <a:gd name="T12" fmla="*/ 194 w 428"/>
                  <a:gd name="T13" fmla="*/ 22 h 425"/>
                  <a:gd name="T14" fmla="*/ 16 w 428"/>
                  <a:gd name="T15" fmla="*/ 232 h 425"/>
                  <a:gd name="T16" fmla="*/ 0 w 428"/>
                  <a:gd name="T17" fmla="*/ 250 h 425"/>
                  <a:gd name="T18" fmla="*/ 19 w 428"/>
                  <a:gd name="T19" fmla="*/ 266 h 425"/>
                  <a:gd name="T20" fmla="*/ 197 w 428"/>
                  <a:gd name="T21" fmla="*/ 413 h 425"/>
                  <a:gd name="T22" fmla="*/ 212 w 428"/>
                  <a:gd name="T23" fmla="*/ 425 h 425"/>
                  <a:gd name="T24" fmla="*/ 227 w 428"/>
                  <a:gd name="T25" fmla="*/ 413 h 425"/>
                  <a:gd name="T26" fmla="*/ 408 w 428"/>
                  <a:gd name="T27" fmla="*/ 266 h 425"/>
                  <a:gd name="T28" fmla="*/ 428 w 428"/>
                  <a:gd name="T29" fmla="*/ 251 h 425"/>
                  <a:gd name="T30" fmla="*/ 411 w 428"/>
                  <a:gd name="T31" fmla="*/ 232 h 425"/>
                  <a:gd name="T32" fmla="*/ 230 w 428"/>
                  <a:gd name="T33" fmla="*/ 22 h 425"/>
                  <a:gd name="T34" fmla="*/ 212 w 428"/>
                  <a:gd name="T35"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25">
                    <a:moveTo>
                      <a:pt x="212" y="37"/>
                    </a:moveTo>
                    <a:cubicBezTo>
                      <a:pt x="393" y="247"/>
                      <a:pt x="393" y="247"/>
                      <a:pt x="393" y="247"/>
                    </a:cubicBezTo>
                    <a:cubicBezTo>
                      <a:pt x="393" y="247"/>
                      <a:pt x="393" y="247"/>
                      <a:pt x="212" y="394"/>
                    </a:cubicBezTo>
                    <a:cubicBezTo>
                      <a:pt x="212" y="394"/>
                      <a:pt x="212" y="394"/>
                      <a:pt x="34" y="247"/>
                    </a:cubicBezTo>
                    <a:cubicBezTo>
                      <a:pt x="34" y="247"/>
                      <a:pt x="34" y="247"/>
                      <a:pt x="212" y="37"/>
                    </a:cubicBezTo>
                    <a:moveTo>
                      <a:pt x="212" y="0"/>
                    </a:moveTo>
                    <a:cubicBezTo>
                      <a:pt x="194" y="22"/>
                      <a:pt x="194" y="22"/>
                      <a:pt x="194" y="22"/>
                    </a:cubicBezTo>
                    <a:cubicBezTo>
                      <a:pt x="16" y="232"/>
                      <a:pt x="16" y="232"/>
                      <a:pt x="16" y="232"/>
                    </a:cubicBezTo>
                    <a:cubicBezTo>
                      <a:pt x="0" y="250"/>
                      <a:pt x="0" y="250"/>
                      <a:pt x="0" y="250"/>
                    </a:cubicBezTo>
                    <a:cubicBezTo>
                      <a:pt x="19" y="266"/>
                      <a:pt x="19" y="266"/>
                      <a:pt x="19" y="266"/>
                    </a:cubicBezTo>
                    <a:cubicBezTo>
                      <a:pt x="197" y="413"/>
                      <a:pt x="197" y="413"/>
                      <a:pt x="197" y="413"/>
                    </a:cubicBezTo>
                    <a:cubicBezTo>
                      <a:pt x="212" y="425"/>
                      <a:pt x="212" y="425"/>
                      <a:pt x="212" y="425"/>
                    </a:cubicBezTo>
                    <a:cubicBezTo>
                      <a:pt x="227" y="413"/>
                      <a:pt x="227" y="413"/>
                      <a:pt x="227" y="413"/>
                    </a:cubicBezTo>
                    <a:cubicBezTo>
                      <a:pt x="408" y="266"/>
                      <a:pt x="408" y="266"/>
                      <a:pt x="408" y="266"/>
                    </a:cubicBezTo>
                    <a:cubicBezTo>
                      <a:pt x="428" y="251"/>
                      <a:pt x="428" y="251"/>
                      <a:pt x="428" y="251"/>
                    </a:cubicBezTo>
                    <a:cubicBezTo>
                      <a:pt x="411" y="232"/>
                      <a:pt x="411" y="232"/>
                      <a:pt x="411" y="232"/>
                    </a:cubicBezTo>
                    <a:cubicBezTo>
                      <a:pt x="230" y="22"/>
                      <a:pt x="230" y="22"/>
                      <a:pt x="230" y="22"/>
                    </a:cubicBezTo>
                    <a:cubicBezTo>
                      <a:pt x="212" y="0"/>
                      <a:pt x="212" y="0"/>
                      <a:pt x="21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763" y="1745"/>
                <a:ext cx="46" cy="83"/>
              </a:xfrm>
              <a:custGeom>
                <a:avLst/>
                <a:gdLst>
                  <a:gd name="T0" fmla="*/ 62 w 62"/>
                  <a:gd name="T1" fmla="*/ 110 h 110"/>
                  <a:gd name="T2" fmla="*/ 1 w 62"/>
                  <a:gd name="T3" fmla="*/ 76 h 110"/>
                  <a:gd name="T4" fmla="*/ 2 w 62"/>
                  <a:gd name="T5" fmla="*/ 69 h 110"/>
                  <a:gd name="T6" fmla="*/ 0 w 62"/>
                  <a:gd name="T7" fmla="*/ 57 h 110"/>
                  <a:gd name="T8" fmla="*/ 60 w 62"/>
                  <a:gd name="T9" fmla="*/ 0 h 110"/>
                  <a:gd name="T10" fmla="*/ 62 w 62"/>
                  <a:gd name="T11" fmla="*/ 0 h 110"/>
                  <a:gd name="T12" fmla="*/ 62 w 62"/>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62" h="110">
                    <a:moveTo>
                      <a:pt x="62" y="110"/>
                    </a:moveTo>
                    <a:cubicBezTo>
                      <a:pt x="62" y="110"/>
                      <a:pt x="62" y="110"/>
                      <a:pt x="1" y="76"/>
                    </a:cubicBezTo>
                    <a:cubicBezTo>
                      <a:pt x="2" y="74"/>
                      <a:pt x="2" y="71"/>
                      <a:pt x="2" y="69"/>
                    </a:cubicBezTo>
                    <a:cubicBezTo>
                      <a:pt x="2" y="65"/>
                      <a:pt x="1" y="61"/>
                      <a:pt x="0" y="57"/>
                    </a:cubicBezTo>
                    <a:cubicBezTo>
                      <a:pt x="60" y="0"/>
                      <a:pt x="60" y="0"/>
                      <a:pt x="60" y="0"/>
                    </a:cubicBezTo>
                    <a:cubicBezTo>
                      <a:pt x="61" y="0"/>
                      <a:pt x="61" y="0"/>
                      <a:pt x="62" y="0"/>
                    </a:cubicBezTo>
                    <a:cubicBezTo>
                      <a:pt x="62" y="0"/>
                      <a:pt x="62" y="0"/>
                      <a:pt x="62" y="1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p:cNvSpPr>
                <a:spLocks/>
              </p:cNvSpPr>
              <p:nvPr/>
            </p:nvSpPr>
            <p:spPr bwMode="auto">
              <a:xfrm>
                <a:off x="681" y="1642"/>
                <a:ext cx="134" cy="271"/>
              </a:xfrm>
              <a:custGeom>
                <a:avLst/>
                <a:gdLst>
                  <a:gd name="T0" fmla="*/ 178 w 178"/>
                  <a:gd name="T1" fmla="*/ 0 h 357"/>
                  <a:gd name="T2" fmla="*/ 178 w 178"/>
                  <a:gd name="T3" fmla="*/ 76 h 357"/>
                  <a:gd name="T4" fmla="*/ 149 w 178"/>
                  <a:gd name="T5" fmla="*/ 107 h 357"/>
                  <a:gd name="T6" fmla="*/ 154 w 178"/>
                  <a:gd name="T7" fmla="*/ 125 h 357"/>
                  <a:gd name="T8" fmla="*/ 96 w 178"/>
                  <a:gd name="T9" fmla="*/ 180 h 357"/>
                  <a:gd name="T10" fmla="*/ 82 w 178"/>
                  <a:gd name="T11" fmla="*/ 176 h 357"/>
                  <a:gd name="T12" fmla="*/ 53 w 178"/>
                  <a:gd name="T13" fmla="*/ 205 h 357"/>
                  <a:gd name="T14" fmla="*/ 82 w 178"/>
                  <a:gd name="T15" fmla="*/ 234 h 357"/>
                  <a:gd name="T16" fmla="*/ 102 w 178"/>
                  <a:gd name="T17" fmla="*/ 225 h 357"/>
                  <a:gd name="T18" fmla="*/ 158 w 178"/>
                  <a:gd name="T19" fmla="*/ 257 h 357"/>
                  <a:gd name="T20" fmla="*/ 152 w 178"/>
                  <a:gd name="T21" fmla="*/ 274 h 357"/>
                  <a:gd name="T22" fmla="*/ 178 w 178"/>
                  <a:gd name="T23" fmla="*/ 303 h 357"/>
                  <a:gd name="T24" fmla="*/ 178 w 178"/>
                  <a:gd name="T25" fmla="*/ 357 h 357"/>
                  <a:gd name="T26" fmla="*/ 0 w 178"/>
                  <a:gd name="T27" fmla="*/ 210 h 357"/>
                  <a:gd name="T28" fmla="*/ 178 w 178"/>
                  <a:gd name="T2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357">
                    <a:moveTo>
                      <a:pt x="178" y="0"/>
                    </a:moveTo>
                    <a:cubicBezTo>
                      <a:pt x="178" y="76"/>
                      <a:pt x="178" y="76"/>
                      <a:pt x="178" y="76"/>
                    </a:cubicBezTo>
                    <a:cubicBezTo>
                      <a:pt x="162" y="77"/>
                      <a:pt x="149" y="90"/>
                      <a:pt x="149" y="107"/>
                    </a:cubicBezTo>
                    <a:cubicBezTo>
                      <a:pt x="149" y="114"/>
                      <a:pt x="151" y="120"/>
                      <a:pt x="154" y="125"/>
                    </a:cubicBezTo>
                    <a:cubicBezTo>
                      <a:pt x="154" y="125"/>
                      <a:pt x="154" y="125"/>
                      <a:pt x="96" y="180"/>
                    </a:cubicBezTo>
                    <a:cubicBezTo>
                      <a:pt x="92" y="177"/>
                      <a:pt x="87" y="176"/>
                      <a:pt x="82" y="176"/>
                    </a:cubicBezTo>
                    <a:cubicBezTo>
                      <a:pt x="66" y="176"/>
                      <a:pt x="53" y="188"/>
                      <a:pt x="53" y="205"/>
                    </a:cubicBezTo>
                    <a:cubicBezTo>
                      <a:pt x="53" y="221"/>
                      <a:pt x="66" y="234"/>
                      <a:pt x="82" y="234"/>
                    </a:cubicBezTo>
                    <a:cubicBezTo>
                      <a:pt x="89" y="234"/>
                      <a:pt x="96" y="230"/>
                      <a:pt x="102" y="225"/>
                    </a:cubicBezTo>
                    <a:cubicBezTo>
                      <a:pt x="102" y="225"/>
                      <a:pt x="102" y="225"/>
                      <a:pt x="158" y="257"/>
                    </a:cubicBezTo>
                    <a:cubicBezTo>
                      <a:pt x="154" y="261"/>
                      <a:pt x="152" y="267"/>
                      <a:pt x="152" y="274"/>
                    </a:cubicBezTo>
                    <a:cubicBezTo>
                      <a:pt x="152" y="289"/>
                      <a:pt x="163" y="302"/>
                      <a:pt x="178" y="303"/>
                    </a:cubicBezTo>
                    <a:cubicBezTo>
                      <a:pt x="178" y="357"/>
                      <a:pt x="178" y="357"/>
                      <a:pt x="178" y="357"/>
                    </a:cubicBezTo>
                    <a:cubicBezTo>
                      <a:pt x="178" y="357"/>
                      <a:pt x="178" y="357"/>
                      <a:pt x="0" y="210"/>
                    </a:cubicBezTo>
                    <a:cubicBezTo>
                      <a:pt x="0" y="210"/>
                      <a:pt x="0" y="210"/>
                      <a:pt x="17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821" y="1744"/>
                <a:ext cx="47" cy="84"/>
              </a:xfrm>
              <a:custGeom>
                <a:avLst/>
                <a:gdLst>
                  <a:gd name="T0" fmla="*/ 0 w 62"/>
                  <a:gd name="T1" fmla="*/ 112 h 112"/>
                  <a:gd name="T2" fmla="*/ 0 w 62"/>
                  <a:gd name="T3" fmla="*/ 4 h 112"/>
                  <a:gd name="T4" fmla="*/ 10 w 62"/>
                  <a:gd name="T5" fmla="*/ 0 h 112"/>
                  <a:gd name="T6" fmla="*/ 62 w 62"/>
                  <a:gd name="T7" fmla="*/ 64 h 112"/>
                  <a:gd name="T8" fmla="*/ 61 w 62"/>
                  <a:gd name="T9" fmla="*/ 71 h 112"/>
                  <a:gd name="T10" fmla="*/ 61 w 62"/>
                  <a:gd name="T11" fmla="*/ 73 h 112"/>
                  <a:gd name="T12" fmla="*/ 1 w 62"/>
                  <a:gd name="T13" fmla="*/ 112 h 112"/>
                  <a:gd name="T14" fmla="*/ 0 w 6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12">
                    <a:moveTo>
                      <a:pt x="0" y="112"/>
                    </a:moveTo>
                    <a:cubicBezTo>
                      <a:pt x="0" y="112"/>
                      <a:pt x="0" y="112"/>
                      <a:pt x="0" y="4"/>
                    </a:cubicBezTo>
                    <a:cubicBezTo>
                      <a:pt x="3" y="3"/>
                      <a:pt x="7" y="2"/>
                      <a:pt x="10" y="0"/>
                    </a:cubicBezTo>
                    <a:cubicBezTo>
                      <a:pt x="62" y="64"/>
                      <a:pt x="62" y="64"/>
                      <a:pt x="62" y="64"/>
                    </a:cubicBezTo>
                    <a:cubicBezTo>
                      <a:pt x="62" y="67"/>
                      <a:pt x="61" y="69"/>
                      <a:pt x="61" y="71"/>
                    </a:cubicBezTo>
                    <a:cubicBezTo>
                      <a:pt x="61" y="71"/>
                      <a:pt x="61" y="72"/>
                      <a:pt x="61" y="73"/>
                    </a:cubicBezTo>
                    <a:cubicBezTo>
                      <a:pt x="61" y="73"/>
                      <a:pt x="61" y="73"/>
                      <a:pt x="1" y="112"/>
                    </a:cubicBezTo>
                    <a:cubicBezTo>
                      <a:pt x="1" y="112"/>
                      <a:pt x="0" y="112"/>
                      <a:pt x="0" y="1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8"/>
              <p:cNvSpPr>
                <a:spLocks noEditPoints="1"/>
              </p:cNvSpPr>
              <p:nvPr/>
            </p:nvSpPr>
            <p:spPr bwMode="auto">
              <a:xfrm>
                <a:off x="721" y="1700"/>
                <a:ext cx="94" cy="172"/>
              </a:xfrm>
              <a:custGeom>
                <a:avLst/>
                <a:gdLst>
                  <a:gd name="T0" fmla="*/ 115 w 125"/>
                  <a:gd name="T1" fmla="*/ 60 h 227"/>
                  <a:gd name="T2" fmla="*/ 55 w 125"/>
                  <a:gd name="T3" fmla="*/ 117 h 227"/>
                  <a:gd name="T4" fmla="*/ 57 w 125"/>
                  <a:gd name="T5" fmla="*/ 129 h 227"/>
                  <a:gd name="T6" fmla="*/ 56 w 125"/>
                  <a:gd name="T7" fmla="*/ 136 h 227"/>
                  <a:gd name="T8" fmla="*/ 117 w 125"/>
                  <a:gd name="T9" fmla="*/ 170 h 227"/>
                  <a:gd name="T10" fmla="*/ 117 w 125"/>
                  <a:gd name="T11" fmla="*/ 60 h 227"/>
                  <a:gd name="T12" fmla="*/ 115 w 125"/>
                  <a:gd name="T13" fmla="*/ 60 h 227"/>
                  <a:gd name="T14" fmla="*/ 49 w 125"/>
                  <a:gd name="T15" fmla="*/ 149 h 227"/>
                  <a:gd name="T16" fmla="*/ 29 w 125"/>
                  <a:gd name="T17" fmla="*/ 158 h 227"/>
                  <a:gd name="T18" fmla="*/ 0 w 125"/>
                  <a:gd name="T19" fmla="*/ 129 h 227"/>
                  <a:gd name="T20" fmla="*/ 29 w 125"/>
                  <a:gd name="T21" fmla="*/ 100 h 227"/>
                  <a:gd name="T22" fmla="*/ 43 w 125"/>
                  <a:gd name="T23" fmla="*/ 104 h 227"/>
                  <a:gd name="T24" fmla="*/ 101 w 125"/>
                  <a:gd name="T25" fmla="*/ 49 h 227"/>
                  <a:gd name="T26" fmla="*/ 96 w 125"/>
                  <a:gd name="T27" fmla="*/ 31 h 227"/>
                  <a:gd name="T28" fmla="*/ 125 w 125"/>
                  <a:gd name="T29" fmla="*/ 0 h 227"/>
                  <a:gd name="T30" fmla="*/ 125 w 125"/>
                  <a:gd name="T31" fmla="*/ 227 h 227"/>
                  <a:gd name="T32" fmla="*/ 99 w 125"/>
                  <a:gd name="T33" fmla="*/ 198 h 227"/>
                  <a:gd name="T34" fmla="*/ 105 w 125"/>
                  <a:gd name="T35" fmla="*/ 181 h 227"/>
                  <a:gd name="T36" fmla="*/ 49 w 125"/>
                  <a:gd name="T3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227">
                    <a:moveTo>
                      <a:pt x="115" y="60"/>
                    </a:moveTo>
                    <a:cubicBezTo>
                      <a:pt x="55" y="117"/>
                      <a:pt x="55" y="117"/>
                      <a:pt x="55" y="117"/>
                    </a:cubicBezTo>
                    <a:cubicBezTo>
                      <a:pt x="56" y="121"/>
                      <a:pt x="57" y="125"/>
                      <a:pt x="57" y="129"/>
                    </a:cubicBezTo>
                    <a:cubicBezTo>
                      <a:pt x="57" y="131"/>
                      <a:pt x="57" y="134"/>
                      <a:pt x="56" y="136"/>
                    </a:cubicBezTo>
                    <a:cubicBezTo>
                      <a:pt x="117" y="170"/>
                      <a:pt x="117" y="170"/>
                      <a:pt x="117" y="170"/>
                    </a:cubicBezTo>
                    <a:cubicBezTo>
                      <a:pt x="117" y="60"/>
                      <a:pt x="117" y="60"/>
                      <a:pt x="117" y="60"/>
                    </a:cubicBezTo>
                    <a:cubicBezTo>
                      <a:pt x="116" y="60"/>
                      <a:pt x="116" y="60"/>
                      <a:pt x="115" y="60"/>
                    </a:cubicBezTo>
                    <a:close/>
                    <a:moveTo>
                      <a:pt x="49" y="149"/>
                    </a:moveTo>
                    <a:cubicBezTo>
                      <a:pt x="43" y="154"/>
                      <a:pt x="36" y="158"/>
                      <a:pt x="29" y="158"/>
                    </a:cubicBezTo>
                    <a:cubicBezTo>
                      <a:pt x="13" y="158"/>
                      <a:pt x="0" y="145"/>
                      <a:pt x="0" y="129"/>
                    </a:cubicBezTo>
                    <a:cubicBezTo>
                      <a:pt x="0" y="112"/>
                      <a:pt x="13" y="100"/>
                      <a:pt x="29" y="100"/>
                    </a:cubicBezTo>
                    <a:cubicBezTo>
                      <a:pt x="34" y="100"/>
                      <a:pt x="39" y="101"/>
                      <a:pt x="43" y="104"/>
                    </a:cubicBezTo>
                    <a:cubicBezTo>
                      <a:pt x="101" y="49"/>
                      <a:pt x="101" y="49"/>
                      <a:pt x="101" y="49"/>
                    </a:cubicBezTo>
                    <a:cubicBezTo>
                      <a:pt x="98" y="44"/>
                      <a:pt x="96" y="38"/>
                      <a:pt x="96" y="31"/>
                    </a:cubicBezTo>
                    <a:cubicBezTo>
                      <a:pt x="96" y="14"/>
                      <a:pt x="109" y="1"/>
                      <a:pt x="125" y="0"/>
                    </a:cubicBezTo>
                    <a:cubicBezTo>
                      <a:pt x="125" y="227"/>
                      <a:pt x="125" y="227"/>
                      <a:pt x="125" y="227"/>
                    </a:cubicBezTo>
                    <a:cubicBezTo>
                      <a:pt x="110" y="226"/>
                      <a:pt x="99" y="213"/>
                      <a:pt x="99" y="198"/>
                    </a:cubicBezTo>
                    <a:cubicBezTo>
                      <a:pt x="99" y="191"/>
                      <a:pt x="101" y="185"/>
                      <a:pt x="105" y="181"/>
                    </a:cubicBezTo>
                    <a:cubicBezTo>
                      <a:pt x="49" y="149"/>
                      <a:pt x="49" y="149"/>
                      <a:pt x="49"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9"/>
              <p:cNvSpPr>
                <a:spLocks/>
              </p:cNvSpPr>
              <p:nvPr/>
            </p:nvSpPr>
            <p:spPr bwMode="auto">
              <a:xfrm>
                <a:off x="815" y="1642"/>
                <a:ext cx="137" cy="271"/>
              </a:xfrm>
              <a:custGeom>
                <a:avLst/>
                <a:gdLst>
                  <a:gd name="T0" fmla="*/ 181 w 181"/>
                  <a:gd name="T1" fmla="*/ 210 h 357"/>
                  <a:gd name="T2" fmla="*/ 0 w 181"/>
                  <a:gd name="T3" fmla="*/ 357 h 357"/>
                  <a:gd name="T4" fmla="*/ 0 w 181"/>
                  <a:gd name="T5" fmla="*/ 303 h 357"/>
                  <a:gd name="T6" fmla="*/ 2 w 181"/>
                  <a:gd name="T7" fmla="*/ 303 h 357"/>
                  <a:gd name="T8" fmla="*/ 31 w 181"/>
                  <a:gd name="T9" fmla="*/ 274 h 357"/>
                  <a:gd name="T10" fmla="*/ 26 w 181"/>
                  <a:gd name="T11" fmla="*/ 257 h 357"/>
                  <a:gd name="T12" fmla="*/ 76 w 181"/>
                  <a:gd name="T13" fmla="*/ 224 h 357"/>
                  <a:gd name="T14" fmla="*/ 97 w 181"/>
                  <a:gd name="T15" fmla="*/ 234 h 357"/>
                  <a:gd name="T16" fmla="*/ 126 w 181"/>
                  <a:gd name="T17" fmla="*/ 205 h 357"/>
                  <a:gd name="T18" fmla="*/ 97 w 181"/>
                  <a:gd name="T19" fmla="*/ 176 h 357"/>
                  <a:gd name="T20" fmla="*/ 79 w 181"/>
                  <a:gd name="T21" fmla="*/ 183 h 357"/>
                  <a:gd name="T22" fmla="*/ 30 w 181"/>
                  <a:gd name="T23" fmla="*/ 122 h 357"/>
                  <a:gd name="T24" fmla="*/ 34 w 181"/>
                  <a:gd name="T25" fmla="*/ 107 h 357"/>
                  <a:gd name="T26" fmla="*/ 2 w 181"/>
                  <a:gd name="T27" fmla="*/ 76 h 357"/>
                  <a:gd name="T28" fmla="*/ 0 w 181"/>
                  <a:gd name="T29" fmla="*/ 76 h 357"/>
                  <a:gd name="T30" fmla="*/ 0 w 181"/>
                  <a:gd name="T31" fmla="*/ 0 h 357"/>
                  <a:gd name="T32" fmla="*/ 181 w 181"/>
                  <a:gd name="T33" fmla="*/ 21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1" h="357">
                    <a:moveTo>
                      <a:pt x="181" y="210"/>
                    </a:moveTo>
                    <a:cubicBezTo>
                      <a:pt x="181" y="210"/>
                      <a:pt x="181" y="210"/>
                      <a:pt x="0" y="357"/>
                    </a:cubicBezTo>
                    <a:cubicBezTo>
                      <a:pt x="0" y="303"/>
                      <a:pt x="0" y="303"/>
                      <a:pt x="0" y="303"/>
                    </a:cubicBezTo>
                    <a:cubicBezTo>
                      <a:pt x="1" y="303"/>
                      <a:pt x="1" y="303"/>
                      <a:pt x="2" y="303"/>
                    </a:cubicBezTo>
                    <a:cubicBezTo>
                      <a:pt x="18" y="303"/>
                      <a:pt x="31" y="290"/>
                      <a:pt x="31" y="274"/>
                    </a:cubicBezTo>
                    <a:cubicBezTo>
                      <a:pt x="31" y="268"/>
                      <a:pt x="29" y="262"/>
                      <a:pt x="26" y="257"/>
                    </a:cubicBezTo>
                    <a:cubicBezTo>
                      <a:pt x="26" y="257"/>
                      <a:pt x="26" y="257"/>
                      <a:pt x="76" y="224"/>
                    </a:cubicBezTo>
                    <a:cubicBezTo>
                      <a:pt x="81" y="230"/>
                      <a:pt x="89" y="234"/>
                      <a:pt x="97" y="234"/>
                    </a:cubicBezTo>
                    <a:cubicBezTo>
                      <a:pt x="113" y="234"/>
                      <a:pt x="126" y="221"/>
                      <a:pt x="126" y="205"/>
                    </a:cubicBezTo>
                    <a:cubicBezTo>
                      <a:pt x="126" y="188"/>
                      <a:pt x="113" y="176"/>
                      <a:pt x="97" y="176"/>
                    </a:cubicBezTo>
                    <a:cubicBezTo>
                      <a:pt x="90" y="176"/>
                      <a:pt x="84" y="178"/>
                      <a:pt x="79" y="183"/>
                    </a:cubicBezTo>
                    <a:cubicBezTo>
                      <a:pt x="79" y="183"/>
                      <a:pt x="79" y="183"/>
                      <a:pt x="30" y="122"/>
                    </a:cubicBezTo>
                    <a:cubicBezTo>
                      <a:pt x="32" y="117"/>
                      <a:pt x="34" y="112"/>
                      <a:pt x="34" y="107"/>
                    </a:cubicBezTo>
                    <a:cubicBezTo>
                      <a:pt x="34" y="90"/>
                      <a:pt x="19" y="76"/>
                      <a:pt x="2" y="76"/>
                    </a:cubicBezTo>
                    <a:cubicBezTo>
                      <a:pt x="1" y="76"/>
                      <a:pt x="1" y="76"/>
                      <a:pt x="0" y="76"/>
                    </a:cubicBezTo>
                    <a:cubicBezTo>
                      <a:pt x="0" y="0"/>
                      <a:pt x="0" y="0"/>
                      <a:pt x="0" y="0"/>
                    </a:cubicBezTo>
                    <a:lnTo>
                      <a:pt x="181" y="2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0"/>
              <p:cNvSpPr>
                <a:spLocks noEditPoints="1"/>
              </p:cNvSpPr>
              <p:nvPr/>
            </p:nvSpPr>
            <p:spPr bwMode="auto">
              <a:xfrm>
                <a:off x="815" y="1700"/>
                <a:ext cx="96" cy="172"/>
              </a:xfrm>
              <a:custGeom>
                <a:avLst/>
                <a:gdLst>
                  <a:gd name="T0" fmla="*/ 7 w 126"/>
                  <a:gd name="T1" fmla="*/ 62 h 227"/>
                  <a:gd name="T2" fmla="*/ 7 w 126"/>
                  <a:gd name="T3" fmla="*/ 170 h 227"/>
                  <a:gd name="T4" fmla="*/ 8 w 126"/>
                  <a:gd name="T5" fmla="*/ 170 h 227"/>
                  <a:gd name="T6" fmla="*/ 68 w 126"/>
                  <a:gd name="T7" fmla="*/ 131 h 227"/>
                  <a:gd name="T8" fmla="*/ 68 w 126"/>
                  <a:gd name="T9" fmla="*/ 129 h 227"/>
                  <a:gd name="T10" fmla="*/ 69 w 126"/>
                  <a:gd name="T11" fmla="*/ 122 h 227"/>
                  <a:gd name="T12" fmla="*/ 17 w 126"/>
                  <a:gd name="T13" fmla="*/ 58 h 227"/>
                  <a:gd name="T14" fmla="*/ 7 w 126"/>
                  <a:gd name="T15" fmla="*/ 62 h 227"/>
                  <a:gd name="T16" fmla="*/ 31 w 126"/>
                  <a:gd name="T17" fmla="*/ 198 h 227"/>
                  <a:gd name="T18" fmla="*/ 2 w 126"/>
                  <a:gd name="T19" fmla="*/ 227 h 227"/>
                  <a:gd name="T20" fmla="*/ 0 w 126"/>
                  <a:gd name="T21" fmla="*/ 227 h 227"/>
                  <a:gd name="T22" fmla="*/ 0 w 126"/>
                  <a:gd name="T23" fmla="*/ 0 h 227"/>
                  <a:gd name="T24" fmla="*/ 2 w 126"/>
                  <a:gd name="T25" fmla="*/ 0 h 227"/>
                  <a:gd name="T26" fmla="*/ 34 w 126"/>
                  <a:gd name="T27" fmla="*/ 31 h 227"/>
                  <a:gd name="T28" fmla="*/ 30 w 126"/>
                  <a:gd name="T29" fmla="*/ 46 h 227"/>
                  <a:gd name="T30" fmla="*/ 79 w 126"/>
                  <a:gd name="T31" fmla="*/ 107 h 227"/>
                  <a:gd name="T32" fmla="*/ 97 w 126"/>
                  <a:gd name="T33" fmla="*/ 100 h 227"/>
                  <a:gd name="T34" fmla="*/ 126 w 126"/>
                  <a:gd name="T35" fmla="*/ 129 h 227"/>
                  <a:gd name="T36" fmla="*/ 97 w 126"/>
                  <a:gd name="T37" fmla="*/ 158 h 227"/>
                  <a:gd name="T38" fmla="*/ 76 w 126"/>
                  <a:gd name="T39" fmla="*/ 148 h 227"/>
                  <a:gd name="T40" fmla="*/ 26 w 126"/>
                  <a:gd name="T41" fmla="*/ 181 h 227"/>
                  <a:gd name="T42" fmla="*/ 31 w 126"/>
                  <a:gd name="T43" fmla="*/ 19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227">
                    <a:moveTo>
                      <a:pt x="7" y="62"/>
                    </a:moveTo>
                    <a:cubicBezTo>
                      <a:pt x="7" y="170"/>
                      <a:pt x="7" y="170"/>
                      <a:pt x="7" y="170"/>
                    </a:cubicBezTo>
                    <a:cubicBezTo>
                      <a:pt x="7" y="170"/>
                      <a:pt x="8" y="170"/>
                      <a:pt x="8" y="170"/>
                    </a:cubicBezTo>
                    <a:cubicBezTo>
                      <a:pt x="68" y="131"/>
                      <a:pt x="68" y="131"/>
                      <a:pt x="68" y="131"/>
                    </a:cubicBezTo>
                    <a:cubicBezTo>
                      <a:pt x="68" y="130"/>
                      <a:pt x="68" y="129"/>
                      <a:pt x="68" y="129"/>
                    </a:cubicBezTo>
                    <a:cubicBezTo>
                      <a:pt x="68" y="127"/>
                      <a:pt x="69" y="125"/>
                      <a:pt x="69" y="122"/>
                    </a:cubicBezTo>
                    <a:cubicBezTo>
                      <a:pt x="17" y="58"/>
                      <a:pt x="17" y="58"/>
                      <a:pt x="17" y="58"/>
                    </a:cubicBezTo>
                    <a:cubicBezTo>
                      <a:pt x="14" y="60"/>
                      <a:pt x="10" y="61"/>
                      <a:pt x="7" y="62"/>
                    </a:cubicBezTo>
                    <a:close/>
                    <a:moveTo>
                      <a:pt x="31" y="198"/>
                    </a:moveTo>
                    <a:cubicBezTo>
                      <a:pt x="31" y="214"/>
                      <a:pt x="18" y="227"/>
                      <a:pt x="2" y="227"/>
                    </a:cubicBezTo>
                    <a:cubicBezTo>
                      <a:pt x="1" y="227"/>
                      <a:pt x="1" y="227"/>
                      <a:pt x="0" y="227"/>
                    </a:cubicBezTo>
                    <a:cubicBezTo>
                      <a:pt x="0" y="0"/>
                      <a:pt x="0" y="0"/>
                      <a:pt x="0" y="0"/>
                    </a:cubicBezTo>
                    <a:cubicBezTo>
                      <a:pt x="1" y="0"/>
                      <a:pt x="1" y="0"/>
                      <a:pt x="2" y="0"/>
                    </a:cubicBezTo>
                    <a:cubicBezTo>
                      <a:pt x="19" y="0"/>
                      <a:pt x="34" y="14"/>
                      <a:pt x="34" y="31"/>
                    </a:cubicBezTo>
                    <a:cubicBezTo>
                      <a:pt x="34" y="36"/>
                      <a:pt x="32" y="41"/>
                      <a:pt x="30" y="46"/>
                    </a:cubicBezTo>
                    <a:cubicBezTo>
                      <a:pt x="79" y="107"/>
                      <a:pt x="79" y="107"/>
                      <a:pt x="79" y="107"/>
                    </a:cubicBezTo>
                    <a:cubicBezTo>
                      <a:pt x="84" y="102"/>
                      <a:pt x="90" y="100"/>
                      <a:pt x="97" y="100"/>
                    </a:cubicBezTo>
                    <a:cubicBezTo>
                      <a:pt x="113" y="100"/>
                      <a:pt x="126" y="112"/>
                      <a:pt x="126" y="129"/>
                    </a:cubicBezTo>
                    <a:cubicBezTo>
                      <a:pt x="126" y="145"/>
                      <a:pt x="113" y="158"/>
                      <a:pt x="97" y="158"/>
                    </a:cubicBezTo>
                    <a:cubicBezTo>
                      <a:pt x="89" y="158"/>
                      <a:pt x="81" y="154"/>
                      <a:pt x="76" y="148"/>
                    </a:cubicBezTo>
                    <a:cubicBezTo>
                      <a:pt x="26" y="181"/>
                      <a:pt x="26" y="181"/>
                      <a:pt x="26" y="181"/>
                    </a:cubicBezTo>
                    <a:cubicBezTo>
                      <a:pt x="29" y="186"/>
                      <a:pt x="31" y="192"/>
                      <a:pt x="31"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1156"/>
          <p:cNvGrpSpPr/>
          <p:nvPr/>
        </p:nvGrpSpPr>
        <p:grpSpPr>
          <a:xfrm>
            <a:off x="9859676" y="2235264"/>
            <a:ext cx="1494124" cy="1178148"/>
            <a:chOff x="10123714" y="2679401"/>
            <a:chExt cx="1494124" cy="1178148"/>
          </a:xfrm>
        </p:grpSpPr>
        <p:sp>
          <p:nvSpPr>
            <p:cNvPr id="70" name="TextBox 95"/>
            <p:cNvSpPr txBox="1"/>
            <p:nvPr/>
          </p:nvSpPr>
          <p:spPr>
            <a:xfrm>
              <a:off x="10835957" y="3340484"/>
              <a:ext cx="781881"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smtClean="0"/>
                <a:t>Apps</a:t>
              </a:r>
            </a:p>
          </p:txBody>
        </p:sp>
        <p:cxnSp>
          <p:nvCxnSpPr>
            <p:cNvPr id="71" name="Straight Arrow Connector 55"/>
            <p:cNvCxnSpPr/>
            <p:nvPr/>
          </p:nvCxnSpPr>
          <p:spPr>
            <a:xfrm>
              <a:off x="10123714" y="2968542"/>
              <a:ext cx="609599"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Freeform 28"/>
            <p:cNvSpPr>
              <a:spLocks noEditPoints="1"/>
            </p:cNvSpPr>
            <p:nvPr/>
          </p:nvSpPr>
          <p:spPr bwMode="auto">
            <a:xfrm>
              <a:off x="10928658" y="2679401"/>
              <a:ext cx="596481" cy="596481"/>
            </a:xfrm>
            <a:custGeom>
              <a:avLst/>
              <a:gdLst>
                <a:gd name="T0" fmla="*/ 35 w 429"/>
                <a:gd name="T1" fmla="*/ 0 h 429"/>
                <a:gd name="T2" fmla="*/ 21 w 429"/>
                <a:gd name="T3" fmla="*/ 3 h 429"/>
                <a:gd name="T4" fmla="*/ 3 w 429"/>
                <a:gd name="T5" fmla="*/ 21 h 429"/>
                <a:gd name="T6" fmla="*/ 0 w 429"/>
                <a:gd name="T7" fmla="*/ 160 h 429"/>
                <a:gd name="T8" fmla="*/ 3 w 429"/>
                <a:gd name="T9" fmla="*/ 173 h 429"/>
                <a:gd name="T10" fmla="*/ 21 w 429"/>
                <a:gd name="T11" fmla="*/ 195 h 429"/>
                <a:gd name="T12" fmla="*/ 163 w 429"/>
                <a:gd name="T13" fmla="*/ 197 h 429"/>
                <a:gd name="T14" fmla="*/ 176 w 429"/>
                <a:gd name="T15" fmla="*/ 195 h 429"/>
                <a:gd name="T16" fmla="*/ 195 w 429"/>
                <a:gd name="T17" fmla="*/ 173 h 429"/>
                <a:gd name="T18" fmla="*/ 197 w 429"/>
                <a:gd name="T19" fmla="*/ 35 h 429"/>
                <a:gd name="T20" fmla="*/ 195 w 429"/>
                <a:gd name="T21" fmla="*/ 21 h 429"/>
                <a:gd name="T22" fmla="*/ 176 w 429"/>
                <a:gd name="T23" fmla="*/ 3 h 429"/>
                <a:gd name="T24" fmla="*/ 163 w 429"/>
                <a:gd name="T25" fmla="*/ 0 h 429"/>
                <a:gd name="T26" fmla="*/ 35 w 429"/>
                <a:gd name="T27" fmla="*/ 163 h 429"/>
                <a:gd name="T28" fmla="*/ 163 w 429"/>
                <a:gd name="T29" fmla="*/ 35 h 429"/>
                <a:gd name="T30" fmla="*/ 163 w 429"/>
                <a:gd name="T31" fmla="*/ 232 h 429"/>
                <a:gd name="T32" fmla="*/ 35 w 429"/>
                <a:gd name="T33" fmla="*/ 232 h 429"/>
                <a:gd name="T34" fmla="*/ 11 w 429"/>
                <a:gd name="T35" fmla="*/ 242 h 429"/>
                <a:gd name="T36" fmla="*/ 0 w 429"/>
                <a:gd name="T37" fmla="*/ 266 h 429"/>
                <a:gd name="T38" fmla="*/ 0 w 429"/>
                <a:gd name="T39" fmla="*/ 394 h 429"/>
                <a:gd name="T40" fmla="*/ 11 w 429"/>
                <a:gd name="T41" fmla="*/ 418 h 429"/>
                <a:gd name="T42" fmla="*/ 35 w 429"/>
                <a:gd name="T43" fmla="*/ 429 h 429"/>
                <a:gd name="T44" fmla="*/ 163 w 429"/>
                <a:gd name="T45" fmla="*/ 429 h 429"/>
                <a:gd name="T46" fmla="*/ 187 w 429"/>
                <a:gd name="T47" fmla="*/ 418 h 429"/>
                <a:gd name="T48" fmla="*/ 197 w 429"/>
                <a:gd name="T49" fmla="*/ 394 h 429"/>
                <a:gd name="T50" fmla="*/ 197 w 429"/>
                <a:gd name="T51" fmla="*/ 266 h 429"/>
                <a:gd name="T52" fmla="*/ 187 w 429"/>
                <a:gd name="T53" fmla="*/ 242 h 429"/>
                <a:gd name="T54" fmla="*/ 163 w 429"/>
                <a:gd name="T55" fmla="*/ 232 h 429"/>
                <a:gd name="T56" fmla="*/ 163 w 429"/>
                <a:gd name="T57" fmla="*/ 394 h 429"/>
                <a:gd name="T58" fmla="*/ 35 w 429"/>
                <a:gd name="T59" fmla="*/ 266 h 429"/>
                <a:gd name="T60" fmla="*/ 163 w 429"/>
                <a:gd name="T61" fmla="*/ 394 h 429"/>
                <a:gd name="T62" fmla="*/ 266 w 429"/>
                <a:gd name="T63" fmla="*/ 0 h 429"/>
                <a:gd name="T64" fmla="*/ 253 w 429"/>
                <a:gd name="T65" fmla="*/ 3 h 429"/>
                <a:gd name="T66" fmla="*/ 234 w 429"/>
                <a:gd name="T67" fmla="*/ 21 h 429"/>
                <a:gd name="T68" fmla="*/ 232 w 429"/>
                <a:gd name="T69" fmla="*/ 163 h 429"/>
                <a:gd name="T70" fmla="*/ 234 w 429"/>
                <a:gd name="T71" fmla="*/ 176 h 429"/>
                <a:gd name="T72" fmla="*/ 253 w 429"/>
                <a:gd name="T73" fmla="*/ 195 h 429"/>
                <a:gd name="T74" fmla="*/ 394 w 429"/>
                <a:gd name="T75" fmla="*/ 197 h 429"/>
                <a:gd name="T76" fmla="*/ 408 w 429"/>
                <a:gd name="T77" fmla="*/ 195 h 429"/>
                <a:gd name="T78" fmla="*/ 426 w 429"/>
                <a:gd name="T79" fmla="*/ 176 h 429"/>
                <a:gd name="T80" fmla="*/ 429 w 429"/>
                <a:gd name="T81" fmla="*/ 35 h 429"/>
                <a:gd name="T82" fmla="*/ 426 w 429"/>
                <a:gd name="T83" fmla="*/ 21 h 429"/>
                <a:gd name="T84" fmla="*/ 408 w 429"/>
                <a:gd name="T85" fmla="*/ 3 h 429"/>
                <a:gd name="T86" fmla="*/ 394 w 429"/>
                <a:gd name="T87" fmla="*/ 0 h 429"/>
                <a:gd name="T88" fmla="*/ 266 w 429"/>
                <a:gd name="T89" fmla="*/ 163 h 429"/>
                <a:gd name="T90" fmla="*/ 394 w 429"/>
                <a:gd name="T91" fmla="*/ 35 h 429"/>
                <a:gd name="T92" fmla="*/ 389 w 429"/>
                <a:gd name="T93" fmla="*/ 232 h 429"/>
                <a:gd name="T94" fmla="*/ 266 w 429"/>
                <a:gd name="T95" fmla="*/ 232 h 429"/>
                <a:gd name="T96" fmla="*/ 240 w 429"/>
                <a:gd name="T97" fmla="*/ 242 h 429"/>
                <a:gd name="T98" fmla="*/ 232 w 429"/>
                <a:gd name="T99" fmla="*/ 266 h 429"/>
                <a:gd name="T100" fmla="*/ 232 w 429"/>
                <a:gd name="T101" fmla="*/ 394 h 429"/>
                <a:gd name="T102" fmla="*/ 240 w 429"/>
                <a:gd name="T103" fmla="*/ 418 h 429"/>
                <a:gd name="T104" fmla="*/ 266 w 429"/>
                <a:gd name="T105" fmla="*/ 429 h 429"/>
                <a:gd name="T106" fmla="*/ 394 w 429"/>
                <a:gd name="T107" fmla="*/ 429 h 429"/>
                <a:gd name="T108" fmla="*/ 418 w 429"/>
                <a:gd name="T109" fmla="*/ 418 h 429"/>
                <a:gd name="T110" fmla="*/ 429 w 429"/>
                <a:gd name="T111" fmla="*/ 394 h 429"/>
                <a:gd name="T112" fmla="*/ 429 w 429"/>
                <a:gd name="T113" fmla="*/ 266 h 429"/>
                <a:gd name="T114" fmla="*/ 426 w 429"/>
                <a:gd name="T115" fmla="*/ 253 h 429"/>
                <a:gd name="T116" fmla="*/ 405 w 429"/>
                <a:gd name="T117" fmla="*/ 234 h 429"/>
                <a:gd name="T118" fmla="*/ 389 w 429"/>
                <a:gd name="T119" fmla="*/ 232 h 429"/>
                <a:gd name="T120" fmla="*/ 266 w 429"/>
                <a:gd name="T121" fmla="*/ 394 h 429"/>
                <a:gd name="T122" fmla="*/ 394 w 429"/>
                <a:gd name="T123" fmla="*/ 26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9" h="429">
                  <a:moveTo>
                    <a:pt x="163" y="0"/>
                  </a:moveTo>
                  <a:lnTo>
                    <a:pt x="35" y="0"/>
                  </a:lnTo>
                  <a:lnTo>
                    <a:pt x="35" y="0"/>
                  </a:lnTo>
                  <a:lnTo>
                    <a:pt x="21" y="3"/>
                  </a:lnTo>
                  <a:lnTo>
                    <a:pt x="11" y="11"/>
                  </a:lnTo>
                  <a:lnTo>
                    <a:pt x="3" y="21"/>
                  </a:lnTo>
                  <a:lnTo>
                    <a:pt x="0" y="35"/>
                  </a:lnTo>
                  <a:lnTo>
                    <a:pt x="0" y="160"/>
                  </a:lnTo>
                  <a:lnTo>
                    <a:pt x="0" y="160"/>
                  </a:lnTo>
                  <a:lnTo>
                    <a:pt x="3" y="173"/>
                  </a:lnTo>
                  <a:lnTo>
                    <a:pt x="11" y="187"/>
                  </a:lnTo>
                  <a:lnTo>
                    <a:pt x="21" y="195"/>
                  </a:lnTo>
                  <a:lnTo>
                    <a:pt x="35" y="197"/>
                  </a:lnTo>
                  <a:lnTo>
                    <a:pt x="163" y="197"/>
                  </a:lnTo>
                  <a:lnTo>
                    <a:pt x="163" y="197"/>
                  </a:lnTo>
                  <a:lnTo>
                    <a:pt x="176" y="195"/>
                  </a:lnTo>
                  <a:lnTo>
                    <a:pt x="187" y="187"/>
                  </a:lnTo>
                  <a:lnTo>
                    <a:pt x="195" y="173"/>
                  </a:lnTo>
                  <a:lnTo>
                    <a:pt x="197" y="160"/>
                  </a:lnTo>
                  <a:lnTo>
                    <a:pt x="197" y="35"/>
                  </a:lnTo>
                  <a:lnTo>
                    <a:pt x="197" y="35"/>
                  </a:lnTo>
                  <a:lnTo>
                    <a:pt x="195" y="21"/>
                  </a:lnTo>
                  <a:lnTo>
                    <a:pt x="187" y="11"/>
                  </a:lnTo>
                  <a:lnTo>
                    <a:pt x="176" y="3"/>
                  </a:lnTo>
                  <a:lnTo>
                    <a:pt x="163" y="0"/>
                  </a:lnTo>
                  <a:lnTo>
                    <a:pt x="163" y="0"/>
                  </a:lnTo>
                  <a:close/>
                  <a:moveTo>
                    <a:pt x="163" y="163"/>
                  </a:moveTo>
                  <a:lnTo>
                    <a:pt x="35" y="163"/>
                  </a:lnTo>
                  <a:lnTo>
                    <a:pt x="35" y="35"/>
                  </a:lnTo>
                  <a:lnTo>
                    <a:pt x="163" y="35"/>
                  </a:lnTo>
                  <a:lnTo>
                    <a:pt x="163" y="163"/>
                  </a:lnTo>
                  <a:close/>
                  <a:moveTo>
                    <a:pt x="163" y="232"/>
                  </a:moveTo>
                  <a:lnTo>
                    <a:pt x="35" y="232"/>
                  </a:lnTo>
                  <a:lnTo>
                    <a:pt x="35" y="232"/>
                  </a:lnTo>
                  <a:lnTo>
                    <a:pt x="21" y="234"/>
                  </a:lnTo>
                  <a:lnTo>
                    <a:pt x="11" y="242"/>
                  </a:lnTo>
                  <a:lnTo>
                    <a:pt x="3" y="253"/>
                  </a:lnTo>
                  <a:lnTo>
                    <a:pt x="0" y="266"/>
                  </a:lnTo>
                  <a:lnTo>
                    <a:pt x="0" y="394"/>
                  </a:lnTo>
                  <a:lnTo>
                    <a:pt x="0" y="394"/>
                  </a:lnTo>
                  <a:lnTo>
                    <a:pt x="3" y="408"/>
                  </a:lnTo>
                  <a:lnTo>
                    <a:pt x="11" y="418"/>
                  </a:lnTo>
                  <a:lnTo>
                    <a:pt x="21" y="426"/>
                  </a:lnTo>
                  <a:lnTo>
                    <a:pt x="35" y="429"/>
                  </a:lnTo>
                  <a:lnTo>
                    <a:pt x="163" y="429"/>
                  </a:lnTo>
                  <a:lnTo>
                    <a:pt x="163" y="429"/>
                  </a:lnTo>
                  <a:lnTo>
                    <a:pt x="176" y="426"/>
                  </a:lnTo>
                  <a:lnTo>
                    <a:pt x="187" y="418"/>
                  </a:lnTo>
                  <a:lnTo>
                    <a:pt x="195" y="408"/>
                  </a:lnTo>
                  <a:lnTo>
                    <a:pt x="197" y="394"/>
                  </a:lnTo>
                  <a:lnTo>
                    <a:pt x="197" y="266"/>
                  </a:lnTo>
                  <a:lnTo>
                    <a:pt x="197" y="266"/>
                  </a:lnTo>
                  <a:lnTo>
                    <a:pt x="195" y="253"/>
                  </a:lnTo>
                  <a:lnTo>
                    <a:pt x="187" y="242"/>
                  </a:lnTo>
                  <a:lnTo>
                    <a:pt x="176" y="234"/>
                  </a:lnTo>
                  <a:lnTo>
                    <a:pt x="163" y="232"/>
                  </a:lnTo>
                  <a:lnTo>
                    <a:pt x="163" y="232"/>
                  </a:lnTo>
                  <a:close/>
                  <a:moveTo>
                    <a:pt x="163" y="394"/>
                  </a:moveTo>
                  <a:lnTo>
                    <a:pt x="35" y="394"/>
                  </a:lnTo>
                  <a:lnTo>
                    <a:pt x="35" y="266"/>
                  </a:lnTo>
                  <a:lnTo>
                    <a:pt x="163" y="266"/>
                  </a:lnTo>
                  <a:lnTo>
                    <a:pt x="163" y="394"/>
                  </a:lnTo>
                  <a:close/>
                  <a:moveTo>
                    <a:pt x="394" y="0"/>
                  </a:moveTo>
                  <a:lnTo>
                    <a:pt x="266" y="0"/>
                  </a:lnTo>
                  <a:lnTo>
                    <a:pt x="266" y="0"/>
                  </a:lnTo>
                  <a:lnTo>
                    <a:pt x="253" y="3"/>
                  </a:lnTo>
                  <a:lnTo>
                    <a:pt x="242" y="11"/>
                  </a:lnTo>
                  <a:lnTo>
                    <a:pt x="234" y="21"/>
                  </a:lnTo>
                  <a:lnTo>
                    <a:pt x="232" y="35"/>
                  </a:lnTo>
                  <a:lnTo>
                    <a:pt x="232" y="163"/>
                  </a:lnTo>
                  <a:lnTo>
                    <a:pt x="232" y="163"/>
                  </a:lnTo>
                  <a:lnTo>
                    <a:pt x="234" y="176"/>
                  </a:lnTo>
                  <a:lnTo>
                    <a:pt x="242" y="187"/>
                  </a:lnTo>
                  <a:lnTo>
                    <a:pt x="253" y="195"/>
                  </a:lnTo>
                  <a:lnTo>
                    <a:pt x="266" y="197"/>
                  </a:lnTo>
                  <a:lnTo>
                    <a:pt x="394" y="197"/>
                  </a:lnTo>
                  <a:lnTo>
                    <a:pt x="394" y="197"/>
                  </a:lnTo>
                  <a:lnTo>
                    <a:pt x="408" y="195"/>
                  </a:lnTo>
                  <a:lnTo>
                    <a:pt x="418" y="187"/>
                  </a:lnTo>
                  <a:lnTo>
                    <a:pt x="426" y="176"/>
                  </a:lnTo>
                  <a:lnTo>
                    <a:pt x="429" y="163"/>
                  </a:lnTo>
                  <a:lnTo>
                    <a:pt x="429" y="35"/>
                  </a:lnTo>
                  <a:lnTo>
                    <a:pt x="429" y="35"/>
                  </a:lnTo>
                  <a:lnTo>
                    <a:pt x="426" y="21"/>
                  </a:lnTo>
                  <a:lnTo>
                    <a:pt x="418" y="11"/>
                  </a:lnTo>
                  <a:lnTo>
                    <a:pt x="408" y="3"/>
                  </a:lnTo>
                  <a:lnTo>
                    <a:pt x="394" y="0"/>
                  </a:lnTo>
                  <a:lnTo>
                    <a:pt x="394" y="0"/>
                  </a:lnTo>
                  <a:close/>
                  <a:moveTo>
                    <a:pt x="394" y="163"/>
                  </a:moveTo>
                  <a:lnTo>
                    <a:pt x="266" y="163"/>
                  </a:lnTo>
                  <a:lnTo>
                    <a:pt x="266" y="35"/>
                  </a:lnTo>
                  <a:lnTo>
                    <a:pt x="394" y="35"/>
                  </a:lnTo>
                  <a:lnTo>
                    <a:pt x="394" y="163"/>
                  </a:lnTo>
                  <a:close/>
                  <a:moveTo>
                    <a:pt x="389" y="232"/>
                  </a:moveTo>
                  <a:lnTo>
                    <a:pt x="266" y="232"/>
                  </a:lnTo>
                  <a:lnTo>
                    <a:pt x="266" y="232"/>
                  </a:lnTo>
                  <a:lnTo>
                    <a:pt x="253" y="234"/>
                  </a:lnTo>
                  <a:lnTo>
                    <a:pt x="240" y="242"/>
                  </a:lnTo>
                  <a:lnTo>
                    <a:pt x="234" y="253"/>
                  </a:lnTo>
                  <a:lnTo>
                    <a:pt x="232" y="266"/>
                  </a:lnTo>
                  <a:lnTo>
                    <a:pt x="232" y="394"/>
                  </a:lnTo>
                  <a:lnTo>
                    <a:pt x="232" y="394"/>
                  </a:lnTo>
                  <a:lnTo>
                    <a:pt x="234" y="408"/>
                  </a:lnTo>
                  <a:lnTo>
                    <a:pt x="240" y="418"/>
                  </a:lnTo>
                  <a:lnTo>
                    <a:pt x="253" y="426"/>
                  </a:lnTo>
                  <a:lnTo>
                    <a:pt x="266" y="429"/>
                  </a:lnTo>
                  <a:lnTo>
                    <a:pt x="394" y="429"/>
                  </a:lnTo>
                  <a:lnTo>
                    <a:pt x="394" y="429"/>
                  </a:lnTo>
                  <a:lnTo>
                    <a:pt x="408" y="426"/>
                  </a:lnTo>
                  <a:lnTo>
                    <a:pt x="418" y="418"/>
                  </a:lnTo>
                  <a:lnTo>
                    <a:pt x="426" y="408"/>
                  </a:lnTo>
                  <a:lnTo>
                    <a:pt x="429" y="394"/>
                  </a:lnTo>
                  <a:lnTo>
                    <a:pt x="429" y="266"/>
                  </a:lnTo>
                  <a:lnTo>
                    <a:pt x="429" y="266"/>
                  </a:lnTo>
                  <a:lnTo>
                    <a:pt x="426" y="261"/>
                  </a:lnTo>
                  <a:lnTo>
                    <a:pt x="426" y="253"/>
                  </a:lnTo>
                  <a:lnTo>
                    <a:pt x="416" y="242"/>
                  </a:lnTo>
                  <a:lnTo>
                    <a:pt x="405" y="234"/>
                  </a:lnTo>
                  <a:lnTo>
                    <a:pt x="389" y="232"/>
                  </a:lnTo>
                  <a:lnTo>
                    <a:pt x="389" y="232"/>
                  </a:lnTo>
                  <a:close/>
                  <a:moveTo>
                    <a:pt x="394" y="394"/>
                  </a:moveTo>
                  <a:lnTo>
                    <a:pt x="266" y="394"/>
                  </a:lnTo>
                  <a:lnTo>
                    <a:pt x="266" y="266"/>
                  </a:lnTo>
                  <a:lnTo>
                    <a:pt x="394" y="266"/>
                  </a:lnTo>
                  <a:lnTo>
                    <a:pt x="394" y="3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1157"/>
          <p:cNvGrpSpPr/>
          <p:nvPr/>
        </p:nvGrpSpPr>
        <p:grpSpPr>
          <a:xfrm>
            <a:off x="2906995" y="3015742"/>
            <a:ext cx="6819960" cy="2932985"/>
            <a:chOff x="3171033" y="3459879"/>
            <a:chExt cx="6819960" cy="2932985"/>
          </a:xfrm>
        </p:grpSpPr>
        <p:grpSp>
          <p:nvGrpSpPr>
            <p:cNvPr id="74" name="Group 30"/>
            <p:cNvGrpSpPr/>
            <p:nvPr/>
          </p:nvGrpSpPr>
          <p:grpSpPr>
            <a:xfrm>
              <a:off x="6237633" y="3459879"/>
              <a:ext cx="686760" cy="2932985"/>
              <a:chOff x="5932038" y="3394474"/>
              <a:chExt cx="686760" cy="2932985"/>
            </a:xfrm>
            <a:solidFill>
              <a:schemeClr val="accent2"/>
            </a:solidFill>
          </p:grpSpPr>
          <p:sp>
            <p:nvSpPr>
              <p:cNvPr id="92" name="Rectangle 49"/>
              <p:cNvSpPr/>
              <p:nvPr/>
            </p:nvSpPr>
            <p:spPr bwMode="auto">
              <a:xfrm>
                <a:off x="5932038" y="3394474"/>
                <a:ext cx="686760" cy="2932985"/>
              </a:xfrm>
              <a:prstGeom prst="rect">
                <a:avLst/>
              </a:prstGeom>
              <a:solidFill>
                <a:srgbClr val="0078D7"/>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Skype</a:t>
                </a:r>
                <a:endParaRPr lang="en-US" sz="1600" dirty="0">
                  <a:gradFill>
                    <a:gsLst>
                      <a:gs pos="0">
                        <a:srgbClr val="FFFFFF"/>
                      </a:gs>
                      <a:gs pos="100000">
                        <a:srgbClr val="FFFFFF"/>
                      </a:gs>
                    </a:gsLst>
                    <a:lin ang="5400000" scaled="0"/>
                  </a:gradFill>
                </a:endParaRPr>
              </a:p>
            </p:txBody>
          </p:sp>
          <p:sp>
            <p:nvSpPr>
              <p:cNvPr id="93" name="Freeform 13"/>
              <p:cNvSpPr>
                <a:spLocks noChangeAspect="1" noEditPoints="1"/>
              </p:cNvSpPr>
              <p:nvPr/>
            </p:nvSpPr>
            <p:spPr bwMode="black">
              <a:xfrm>
                <a:off x="6072199" y="3495066"/>
                <a:ext cx="360394" cy="364582"/>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75" name="Rectangle 18"/>
            <p:cNvSpPr/>
            <p:nvPr/>
          </p:nvSpPr>
          <p:spPr bwMode="auto">
            <a:xfrm>
              <a:off x="93042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3274" tIns="46637" rIns="93274" bIns="46637" numCol="1" rtlCol="0" anchor="t" anchorCtr="0" compatLnSpc="1">
              <a:prstTxWarp prst="textNoShape">
                <a:avLst/>
              </a:prstTxWarp>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rPr>
                <a:t>…</a:t>
              </a:r>
              <a:endParaRPr lang="en-US" sz="2000" dirty="0">
                <a:gradFill>
                  <a:gsLst>
                    <a:gs pos="0">
                      <a:srgbClr val="FFFFFF"/>
                    </a:gs>
                    <a:gs pos="100000">
                      <a:srgbClr val="FFFFFF"/>
                    </a:gs>
                  </a:gsLst>
                  <a:lin ang="5400000" scaled="0"/>
                </a:gradFill>
              </a:endParaRPr>
            </a:p>
          </p:txBody>
        </p:sp>
        <p:sp>
          <p:nvSpPr>
            <p:cNvPr id="76" name="Rectangle 19"/>
            <p:cNvSpPr/>
            <p:nvPr/>
          </p:nvSpPr>
          <p:spPr bwMode="auto">
            <a:xfrm>
              <a:off x="31710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a:gradFill>
                    <a:gsLst>
                      <a:gs pos="0">
                        <a:srgbClr val="FFFFFF"/>
                      </a:gs>
                      <a:gs pos="100000">
                        <a:srgbClr val="FFFFFF"/>
                      </a:gs>
                    </a:gsLst>
                    <a:lin ang="5400000" scaled="0"/>
                  </a:gradFill>
                </a:rPr>
                <a:t>Outlook</a:t>
              </a:r>
            </a:p>
          </p:txBody>
        </p:sp>
        <p:sp>
          <p:nvSpPr>
            <p:cNvPr id="77" name="Rectangle 42"/>
            <p:cNvSpPr/>
            <p:nvPr/>
          </p:nvSpPr>
          <p:spPr bwMode="auto">
            <a:xfrm>
              <a:off x="39376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OneDrive</a:t>
              </a:r>
              <a:endParaRPr lang="en-US" sz="1600" dirty="0">
                <a:gradFill>
                  <a:gsLst>
                    <a:gs pos="0">
                      <a:srgbClr val="FFFFFF"/>
                    </a:gs>
                    <a:gs pos="100000">
                      <a:srgbClr val="FFFFFF"/>
                    </a:gs>
                  </a:gsLst>
                  <a:lin ang="5400000" scaled="0"/>
                </a:gradFill>
              </a:endParaRPr>
            </a:p>
          </p:txBody>
        </p:sp>
        <p:sp>
          <p:nvSpPr>
            <p:cNvPr id="78" name="Rectangle 54"/>
            <p:cNvSpPr/>
            <p:nvPr/>
          </p:nvSpPr>
          <p:spPr bwMode="auto">
            <a:xfrm>
              <a:off x="547098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Calendar</a:t>
              </a:r>
              <a:endParaRPr lang="en-US" sz="1600" dirty="0">
                <a:gradFill>
                  <a:gsLst>
                    <a:gs pos="0">
                      <a:srgbClr val="FFFFFF"/>
                    </a:gs>
                    <a:gs pos="100000">
                      <a:srgbClr val="FFFFFF"/>
                    </a:gs>
                  </a:gsLst>
                  <a:lin ang="5400000" scaled="0"/>
                </a:gradFill>
              </a:endParaRPr>
            </a:p>
          </p:txBody>
        </p:sp>
        <p:sp>
          <p:nvSpPr>
            <p:cNvPr id="79" name="Rectangle 46"/>
            <p:cNvSpPr/>
            <p:nvPr/>
          </p:nvSpPr>
          <p:spPr bwMode="auto">
            <a:xfrm>
              <a:off x="4704333" y="3459879"/>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smtClean="0">
                  <a:gradFill>
                    <a:gsLst>
                      <a:gs pos="0">
                        <a:srgbClr val="FFFFFF"/>
                      </a:gs>
                      <a:gs pos="100000">
                        <a:srgbClr val="FFFFFF"/>
                      </a:gs>
                    </a:gsLst>
                    <a:lin ang="5400000" scaled="0"/>
                  </a:gradFill>
                </a:rPr>
                <a:t>OneNote</a:t>
              </a:r>
              <a:endParaRPr lang="en-US" sz="1600" dirty="0">
                <a:gradFill>
                  <a:gsLst>
                    <a:gs pos="0">
                      <a:srgbClr val="FFFFFF"/>
                    </a:gs>
                    <a:gs pos="100000">
                      <a:srgbClr val="FFFFFF"/>
                    </a:gs>
                  </a:gsLst>
                  <a:lin ang="5400000" scaled="0"/>
                </a:gradFill>
              </a:endParaRPr>
            </a:p>
          </p:txBody>
        </p:sp>
        <p:sp>
          <p:nvSpPr>
            <p:cNvPr id="80" name="Freeform 22"/>
            <p:cNvSpPr>
              <a:spLocks noChangeAspect="1" noEditPoints="1"/>
            </p:cNvSpPr>
            <p:nvPr/>
          </p:nvSpPr>
          <p:spPr bwMode="black">
            <a:xfrm>
              <a:off x="4082321" y="3626642"/>
              <a:ext cx="433049" cy="270189"/>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nvGrpSpPr>
            <p:cNvPr id="81" name="Group 25"/>
            <p:cNvGrpSpPr/>
            <p:nvPr/>
          </p:nvGrpSpPr>
          <p:grpSpPr>
            <a:xfrm>
              <a:off x="8537583" y="3459879"/>
              <a:ext cx="686760" cy="2932985"/>
              <a:chOff x="7465339" y="3394474"/>
              <a:chExt cx="686760" cy="2932985"/>
            </a:xfrm>
            <a:solidFill>
              <a:schemeClr val="accent2"/>
            </a:solidFill>
          </p:grpSpPr>
          <p:sp>
            <p:nvSpPr>
              <p:cNvPr id="90" name="Rectangle 60"/>
              <p:cNvSpPr/>
              <p:nvPr/>
            </p:nvSpPr>
            <p:spPr bwMode="auto">
              <a:xfrm>
                <a:off x="7465339" y="3394474"/>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Yammer</a:t>
                </a:r>
                <a:endParaRPr lang="en-US" sz="1600" dirty="0">
                  <a:gradFill>
                    <a:gsLst>
                      <a:gs pos="0">
                        <a:srgbClr val="FFFFFF"/>
                      </a:gs>
                      <a:gs pos="100000">
                        <a:srgbClr val="FFFFFF"/>
                      </a:gs>
                    </a:gsLst>
                    <a:lin ang="5400000" scaled="0"/>
                  </a:gradFill>
                </a:endParaRPr>
              </a:p>
            </p:txBody>
          </p:sp>
          <p:sp>
            <p:nvSpPr>
              <p:cNvPr id="91" name="Freeform 5"/>
              <p:cNvSpPr>
                <a:spLocks noChangeAspect="1" noEditPoints="1"/>
              </p:cNvSpPr>
              <p:nvPr/>
            </p:nvSpPr>
            <p:spPr bwMode="black">
              <a:xfrm>
                <a:off x="7658246" y="3569855"/>
                <a:ext cx="343527" cy="2897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82" name="Group 1155"/>
            <p:cNvGrpSpPr/>
            <p:nvPr/>
          </p:nvGrpSpPr>
          <p:grpSpPr>
            <a:xfrm>
              <a:off x="7004283" y="3459879"/>
              <a:ext cx="686760" cy="2932985"/>
              <a:chOff x="8231989" y="3394473"/>
              <a:chExt cx="686760" cy="2932985"/>
            </a:xfrm>
            <a:solidFill>
              <a:schemeClr val="accent2"/>
            </a:solidFill>
          </p:grpSpPr>
          <p:sp>
            <p:nvSpPr>
              <p:cNvPr id="88" name="Rectangle 66"/>
              <p:cNvSpPr/>
              <p:nvPr/>
            </p:nvSpPr>
            <p:spPr bwMode="auto">
              <a:xfrm>
                <a:off x="8231989" y="3394473"/>
                <a:ext cx="686760" cy="2932985"/>
              </a:xfrm>
              <a:prstGeom prst="rect">
                <a:avLst/>
              </a:prstGeom>
              <a:solidFill>
                <a:schemeClr val="accent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a:gradFill>
                      <a:gsLst>
                        <a:gs pos="0">
                          <a:srgbClr val="FFFFFF"/>
                        </a:gs>
                        <a:gs pos="100000">
                          <a:srgbClr val="FFFFFF"/>
                        </a:gs>
                      </a:gsLst>
                      <a:lin ang="5400000" scaled="0"/>
                    </a:gradFill>
                  </a:rPr>
                  <a:t>Dynamics CRM</a:t>
                </a:r>
              </a:p>
            </p:txBody>
          </p:sp>
          <p:sp>
            <p:nvSpPr>
              <p:cNvPr id="89" name="Freeform 144"/>
              <p:cNvSpPr>
                <a:spLocks noChangeAspect="1" noEditPoints="1"/>
              </p:cNvSpPr>
              <p:nvPr/>
            </p:nvSpPr>
            <p:spPr bwMode="black">
              <a:xfrm>
                <a:off x="8358199" y="3485352"/>
                <a:ext cx="389247" cy="36567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pic>
          <p:nvPicPr>
            <p:cNvPr id="83"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5795" y="3573462"/>
              <a:ext cx="434899" cy="434899"/>
            </a:xfrm>
            <a:prstGeom prst="rect">
              <a:avLst/>
            </a:prstGeom>
          </p:spPr>
        </p:pic>
        <p:sp>
          <p:nvSpPr>
            <p:cNvPr id="84" name="Rectangle 72"/>
            <p:cNvSpPr/>
            <p:nvPr/>
          </p:nvSpPr>
          <p:spPr bwMode="auto">
            <a:xfrm>
              <a:off x="7770933" y="3459879"/>
              <a:ext cx="686760" cy="2932985"/>
            </a:xfrm>
            <a:prstGeom prst="rect">
              <a:avLst/>
            </a:prstGeom>
            <a:solidFill>
              <a:schemeClr val="accent1"/>
            </a:solidFill>
            <a:ln w="19050">
              <a:solidFill>
                <a:schemeClr val="tx1">
                  <a:lumMod val="75000"/>
                </a:schemeClr>
              </a:solidFill>
              <a:prstDash val="dash"/>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3274" tIns="640080" rIns="93274" bIns="46637" numCol="1" rtlCol="0" anchor="ctr" anchorCtr="0" compatLnSpc="1">
              <a:prstTxWarp prst="textNoShape">
                <a:avLst/>
              </a:prstTxWarp>
            </a:bodyPr>
            <a:lstStyle/>
            <a:p>
              <a:pPr algn="r" defTabSz="932472" fontAlgn="base">
                <a:spcBef>
                  <a:spcPct val="0"/>
                </a:spcBef>
                <a:spcAft>
                  <a:spcPct val="0"/>
                </a:spcAft>
              </a:pPr>
              <a:r>
                <a:rPr lang="en-US" sz="1600" dirty="0" smtClean="0">
                  <a:gradFill>
                    <a:gsLst>
                      <a:gs pos="0">
                        <a:srgbClr val="FFFFFF"/>
                      </a:gs>
                      <a:gs pos="100000">
                        <a:srgbClr val="FFFFFF"/>
                      </a:gs>
                    </a:gsLst>
                    <a:lin ang="5400000" scaled="0"/>
                  </a:gradFill>
                </a:rPr>
                <a:t>Delve</a:t>
              </a:r>
              <a:endParaRPr lang="en-US" sz="1600" dirty="0">
                <a:gradFill>
                  <a:gsLst>
                    <a:gs pos="0">
                      <a:srgbClr val="FFFFFF"/>
                    </a:gs>
                    <a:gs pos="100000">
                      <a:srgbClr val="FFFFFF"/>
                    </a:gs>
                  </a:gsLst>
                  <a:lin ang="5400000" scaled="0"/>
                </a:gradFill>
              </a:endParaRPr>
            </a:p>
          </p:txBody>
        </p:sp>
        <p:pic>
          <p:nvPicPr>
            <p:cNvPr id="85"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9186" y="3556537"/>
              <a:ext cx="430917" cy="410397"/>
            </a:xfrm>
            <a:prstGeom prst="rect">
              <a:avLst/>
            </a:prstGeom>
          </p:spPr>
        </p:pic>
        <p:pic>
          <p:nvPicPr>
            <p:cNvPr id="86" name="Picture 1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5879" y="3547241"/>
              <a:ext cx="486918" cy="457200"/>
            </a:xfrm>
            <a:prstGeom prst="rect">
              <a:avLst/>
            </a:prstGeom>
          </p:spPr>
        </p:pic>
        <p:pic>
          <p:nvPicPr>
            <p:cNvPr id="87"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6735" y="3557050"/>
              <a:ext cx="409372" cy="409372"/>
            </a:xfrm>
            <a:prstGeom prst="rect">
              <a:avLst/>
            </a:prstGeom>
          </p:spPr>
        </p:pic>
      </p:grpSp>
      <p:sp>
        <p:nvSpPr>
          <p:cNvPr id="94" name="Rounded Rectangle 23"/>
          <p:cNvSpPr/>
          <p:nvPr/>
        </p:nvSpPr>
        <p:spPr bwMode="auto">
          <a:xfrm>
            <a:off x="2906995" y="1986325"/>
            <a:ext cx="6819960" cy="929977"/>
          </a:xfrm>
          <a:prstGeom prst="roundRect">
            <a:avLst/>
          </a:prstGeom>
          <a:solidFill>
            <a:srgbClr val="505050"/>
          </a:solidFill>
          <a:ln w="38100">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3274" tIns="46637" rIns="93274" bIns="46637" numCol="1" rtlCol="0" anchor="ctr" anchorCtr="0" compatLnSpc="1">
            <a:prstTxWarp prst="textNoShape">
              <a:avLst/>
            </a:prstTxWarp>
          </a:bodyPr>
          <a:lstStyle/>
          <a:p>
            <a:pPr algn="ctr" defTabSz="932472" fontAlgn="base">
              <a:spcBef>
                <a:spcPct val="0"/>
              </a:spcBef>
              <a:spcAft>
                <a:spcPct val="0"/>
              </a:spcAft>
            </a:pPr>
            <a:endParaRPr lang="en-US" sz="2800" dirty="0">
              <a:gradFill>
                <a:gsLst>
                  <a:gs pos="0">
                    <a:srgbClr val="FFFFFF"/>
                  </a:gs>
                  <a:gs pos="100000">
                    <a:srgbClr val="FFFFFF"/>
                  </a:gs>
                </a:gsLst>
                <a:lin ang="5400000" scaled="0"/>
              </a:gradFill>
            </a:endParaRPr>
          </a:p>
        </p:txBody>
      </p:sp>
      <p:grpSp>
        <p:nvGrpSpPr>
          <p:cNvPr id="95" name="Group 1169"/>
          <p:cNvGrpSpPr/>
          <p:nvPr/>
        </p:nvGrpSpPr>
        <p:grpSpPr>
          <a:xfrm>
            <a:off x="4522464" y="2227507"/>
            <a:ext cx="3735588" cy="523220"/>
            <a:chOff x="4558694" y="2774161"/>
            <a:chExt cx="3735588" cy="523220"/>
          </a:xfrm>
        </p:grpSpPr>
        <p:pic>
          <p:nvPicPr>
            <p:cNvPr id="96" name="Picture 11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694" y="2778333"/>
              <a:ext cx="627505" cy="514876"/>
            </a:xfrm>
            <a:prstGeom prst="rect">
              <a:avLst/>
            </a:prstGeom>
          </p:spPr>
        </p:pic>
        <p:sp>
          <p:nvSpPr>
            <p:cNvPr id="97" name="Rectangle 1171"/>
            <p:cNvSpPr/>
            <p:nvPr/>
          </p:nvSpPr>
          <p:spPr>
            <a:xfrm>
              <a:off x="5253000" y="2774161"/>
              <a:ext cx="3041282" cy="523220"/>
            </a:xfrm>
            <a:prstGeom prst="rect">
              <a:avLst/>
            </a:prstGeom>
          </p:spPr>
          <p:txBody>
            <a:bodyPr wrap="none">
              <a:spAutoFit/>
            </a:bodyPr>
            <a:lstStyle/>
            <a:p>
              <a:pPr algn="ctr" defTabSz="932472" fontAlgn="base">
                <a:spcBef>
                  <a:spcPct val="0"/>
                </a:spcBef>
                <a:spcAft>
                  <a:spcPct val="0"/>
                </a:spcAft>
              </a:pPr>
              <a:r>
                <a:rPr lang="en-US" sz="2800" dirty="0">
                  <a:gradFill>
                    <a:gsLst>
                      <a:gs pos="0">
                        <a:srgbClr val="FFFFFF"/>
                      </a:gs>
                      <a:gs pos="100000">
                        <a:srgbClr val="FFFFFF"/>
                      </a:gs>
                    </a:gsLst>
                    <a:lin ang="5400000" scaled="0"/>
                  </a:gradFill>
                </a:rPr>
                <a:t>Office 365 Groups</a:t>
              </a:r>
            </a:p>
          </p:txBody>
        </p:sp>
      </p:grpSp>
    </p:spTree>
    <p:extLst>
      <p:ext uri="{BB962C8B-B14F-4D97-AF65-F5344CB8AC3E}">
        <p14:creationId xmlns:p14="http://schemas.microsoft.com/office/powerpoint/2010/main" val="20797736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accel="50000" decel="50000" fill="hold" nodeType="withEffect">
                                  <p:stCondLst>
                                    <p:cond delay="300"/>
                                  </p:stCondLst>
                                  <p:childTnLst>
                                    <p:animMotion origin="layout" path="M -1.66667E-6 -2.96296E-6 L 0.03542 -2.96296E-6 " pathEditMode="relative" rAng="0" ptsTypes="AA">
                                      <p:cBhvr>
                                        <p:cTn id="9" dur="750" spd="-100000" fill="hold"/>
                                        <p:tgtEl>
                                          <p:spTgt spid="52"/>
                                        </p:tgtEl>
                                        <p:attrNameLst>
                                          <p:attrName>ppt_x</p:attrName>
                                          <p:attrName>ppt_y</p:attrName>
                                        </p:attrNameLst>
                                      </p:cBhvr>
                                      <p:rCtr x="1771" y="0"/>
                                    </p:animMotion>
                                  </p:childTnLst>
                                </p:cTn>
                              </p:par>
                              <p:par>
                                <p:cTn id="10" presetID="10" presetClass="entr" presetSubtype="0" fill="hold" nodeType="withEffect">
                                  <p:stCondLst>
                                    <p:cond delay="3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42" presetClass="path" presetSubtype="0" accel="50000" decel="50000" fill="hold" nodeType="withEffect">
                                  <p:stCondLst>
                                    <p:cond delay="300"/>
                                  </p:stCondLst>
                                  <p:childTnLst>
                                    <p:animMotion origin="layout" path="M -1.875E-6 4.44444E-6 L -0.06107 -0.0007 " pathEditMode="relative" rAng="0" ptsTypes="AA">
                                      <p:cBhvr>
                                        <p:cTn id="14" dur="750" spd="-100000" fill="hold"/>
                                        <p:tgtEl>
                                          <p:spTgt spid="69"/>
                                        </p:tgtEl>
                                        <p:attrNameLst>
                                          <p:attrName>ppt_x</p:attrName>
                                          <p:attrName>ppt_y</p:attrName>
                                        </p:attrNameLst>
                                      </p:cBhvr>
                                      <p:rCtr x="-3060" y="-46"/>
                                    </p:animMotion>
                                  </p:childTnLst>
                                </p:cTn>
                              </p:par>
                            </p:childTnLst>
                          </p:cTn>
                        </p:par>
                        <p:par>
                          <p:cTn id="15" fill="hold">
                            <p:stCondLst>
                              <p:cond delay="1050"/>
                            </p:stCondLst>
                            <p:childTnLst>
                              <p:par>
                                <p:cTn id="16" presetID="10" presetClass="entr" presetSubtype="0" fill="hold" nodeType="afterEffect">
                                  <p:stCondLst>
                                    <p:cond delay="20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7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Arquitectura alto nivel</a:t>
            </a:r>
            <a:endParaRPr lang="es-ES" dirty="0"/>
          </a:p>
        </p:txBody>
      </p:sp>
      <p:sp>
        <p:nvSpPr>
          <p:cNvPr id="125" name="Content Placeholder 1"/>
          <p:cNvSpPr txBox="1">
            <a:spLocks/>
          </p:cNvSpPr>
          <p:nvPr/>
        </p:nvSpPr>
        <p:spPr>
          <a:xfrm>
            <a:off x="274638" y="1212850"/>
            <a:ext cx="5066632" cy="5519460"/>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s-ES" sz="2800" b="1" i="0" u="none" strike="noStrike" kern="1200" cap="none" spc="0" normalizeH="0" baseline="0" dirty="0" smtClean="0">
                <a:ln>
                  <a:noFill/>
                </a:ln>
                <a:solidFill>
                  <a:schemeClr val="tx1"/>
                </a:solidFill>
                <a:effectLst/>
                <a:uLnTx/>
                <a:uFillTx/>
                <a:latin typeface="Segoe UI Light"/>
                <a:ea typeface="+mn-ea"/>
                <a:cs typeface="+mn-cs"/>
              </a:rPr>
              <a:t>Una única Identidad</a:t>
            </a:r>
          </a:p>
          <a:p>
            <a:pPr algn="just">
              <a:lnSpc>
                <a:spcPct val="100000"/>
              </a:lnSpc>
              <a:spcBef>
                <a:spcPts val="816"/>
              </a:spcBef>
              <a:buClr>
                <a:srgbClr val="FFFFFF"/>
              </a:buClr>
            </a:pPr>
            <a:r>
              <a:rPr lang="es-ES" sz="1800" dirty="0" err="1" smtClean="0">
                <a:solidFill>
                  <a:schemeClr val="tx1"/>
                </a:solidFill>
                <a:latin typeface="Segoe UI Light"/>
              </a:rPr>
              <a:t>Azure</a:t>
            </a:r>
            <a:r>
              <a:rPr lang="es-ES" sz="1800" dirty="0" smtClean="0">
                <a:solidFill>
                  <a:schemeClr val="tx1"/>
                </a:solidFill>
                <a:latin typeface="Segoe UI Light"/>
              </a:rPr>
              <a:t> Active </a:t>
            </a:r>
            <a:r>
              <a:rPr lang="es-ES" sz="1800" dirty="0" err="1" smtClean="0">
                <a:solidFill>
                  <a:schemeClr val="tx1"/>
                </a:solidFill>
                <a:latin typeface="Segoe UI Light"/>
              </a:rPr>
              <a:t>Directory</a:t>
            </a:r>
            <a:r>
              <a:rPr lang="es-ES" sz="1800" dirty="0" smtClean="0">
                <a:solidFill>
                  <a:schemeClr val="tx1"/>
                </a:solidFill>
                <a:latin typeface="Segoe UI Light"/>
              </a:rPr>
              <a:t> (AAD) es el repositorio de Identidades y miembros de Grupos de forma transversal a todo Office 365 (Exchange, SharePoint,…) </a:t>
            </a:r>
          </a:p>
          <a:p>
            <a:pPr algn="just">
              <a:lnSpc>
                <a:spcPct val="100000"/>
              </a:lnSpc>
              <a:spcBef>
                <a:spcPts val="816"/>
              </a:spcBef>
              <a:buClr>
                <a:srgbClr val="FFFFFF"/>
              </a:buClr>
            </a:pPr>
            <a:endParaRPr lang="es-ES" sz="1800" dirty="0" smtClean="0">
              <a:solidFill>
                <a:schemeClr val="tx1"/>
              </a:solidFill>
              <a:latin typeface="Segoe UI Light"/>
            </a:endParaRP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n-US" sz="2800" b="1" i="0" u="none" strike="noStrike" kern="1200" cap="none" spc="0" normalizeH="0" baseline="0" noProof="0" dirty="0" err="1" smtClean="0">
                <a:ln>
                  <a:noFill/>
                </a:ln>
                <a:solidFill>
                  <a:schemeClr val="tx1"/>
                </a:solidFill>
                <a:effectLst/>
                <a:uLnTx/>
                <a:uFillTx/>
                <a:latin typeface="Segoe UI Light"/>
                <a:ea typeface="+mn-ea"/>
                <a:cs typeface="+mn-cs"/>
              </a:rPr>
              <a:t>Recursos</a:t>
            </a:r>
            <a:r>
              <a:rPr kumimoji="0" lang="en-US" sz="2800" b="1" i="0" u="none" strike="noStrike" kern="1200" cap="none" spc="0" normalizeH="0" baseline="0" noProof="0" dirty="0" smtClean="0">
                <a:ln>
                  <a:noFill/>
                </a:ln>
                <a:solidFill>
                  <a:schemeClr val="tx1"/>
                </a:solidFill>
                <a:effectLst/>
                <a:uLnTx/>
                <a:uFillTx/>
                <a:latin typeface="Segoe UI Light"/>
                <a:ea typeface="+mn-ea"/>
                <a:cs typeface="+mn-cs"/>
              </a:rPr>
              <a:t> </a:t>
            </a:r>
            <a:r>
              <a:rPr kumimoji="0" lang="en-US" sz="2800" b="1" i="0" u="none" strike="noStrike" kern="1200" cap="none" spc="0" normalizeH="0" baseline="0" noProof="0" dirty="0" err="1" smtClean="0">
                <a:ln>
                  <a:noFill/>
                </a:ln>
                <a:solidFill>
                  <a:schemeClr val="tx1"/>
                </a:solidFill>
                <a:effectLst/>
                <a:uLnTx/>
                <a:uFillTx/>
                <a:latin typeface="Segoe UI Light"/>
                <a:ea typeface="+mn-ea"/>
                <a:cs typeface="+mn-cs"/>
              </a:rPr>
              <a:t>Federados</a:t>
            </a:r>
            <a:endParaRPr kumimoji="0" lang="en-US" sz="2800" b="1" i="0" u="none" strike="noStrike" kern="1200" cap="none" spc="0" normalizeH="0" baseline="0" noProof="0" dirty="0" smtClean="0">
              <a:ln>
                <a:noFill/>
              </a:ln>
              <a:solidFill>
                <a:schemeClr val="tx1"/>
              </a:solidFill>
              <a:effectLst/>
              <a:uLnTx/>
              <a:uFillTx/>
              <a:latin typeface="Segoe UI Light"/>
              <a:ea typeface="+mn-ea"/>
              <a:cs typeface="+mn-cs"/>
            </a:endParaRP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lang="es-ES" sz="1800" dirty="0" smtClean="0">
                <a:solidFill>
                  <a:schemeClr val="tx1"/>
                </a:solidFill>
                <a:latin typeface="Segoe UI Light"/>
              </a:rPr>
              <a:t>Los Grupos son extendidos con datos de los servicios de O365: las conversaciones se guardan en buzones de Exchange, los documentos en el sitio del Grupo </a:t>
            </a: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endParaRPr kumimoji="0" lang="es-ES" sz="1800" b="0" i="0" u="none" strike="noStrike" kern="1200" cap="none" spc="0" normalizeH="0" baseline="0" dirty="0" smtClean="0">
              <a:ln>
                <a:noFill/>
              </a:ln>
              <a:solidFill>
                <a:schemeClr val="tx1"/>
              </a:solidFill>
              <a:effectLst/>
              <a:uLnTx/>
              <a:uFillTx/>
              <a:latin typeface="Segoe UI Light"/>
            </a:endParaRP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kumimoji="0" lang="es-ES" sz="2800" b="1" i="0" u="none" strike="noStrike" kern="1200" cap="none" spc="0" normalizeH="0" baseline="0" dirty="0" smtClean="0">
                <a:ln>
                  <a:noFill/>
                </a:ln>
                <a:solidFill>
                  <a:schemeClr val="tx1"/>
                </a:solidFill>
                <a:effectLst/>
                <a:uLnTx/>
                <a:uFillTx/>
                <a:latin typeface="Segoe UI Light"/>
                <a:ea typeface="+mn-ea"/>
                <a:cs typeface="+mn-cs"/>
              </a:rPr>
              <a:t>Acoplamiento Débil</a:t>
            </a:r>
          </a:p>
          <a:p>
            <a:pPr marL="0" marR="0" lvl="0" indent="0" algn="just" defTabSz="932667" rtl="0" eaLnBrk="1" fontAlgn="auto" latinLnBrk="0" hangingPunct="1">
              <a:lnSpc>
                <a:spcPct val="100000"/>
              </a:lnSpc>
              <a:spcBef>
                <a:spcPts val="816"/>
              </a:spcBef>
              <a:spcAft>
                <a:spcPts val="0"/>
              </a:spcAft>
              <a:buClr>
                <a:srgbClr val="FFFFFF"/>
              </a:buClr>
              <a:buSzPct val="90000"/>
              <a:buFont typeface="Wingdings" panose="05000000000000000000" pitchFamily="2" charset="2"/>
              <a:buNone/>
              <a:tabLst/>
              <a:defRPr/>
            </a:pPr>
            <a:r>
              <a:rPr lang="es-ES" sz="1800" dirty="0" smtClean="0">
                <a:solidFill>
                  <a:schemeClr val="tx1"/>
                </a:solidFill>
                <a:latin typeface="Segoe UI Light"/>
              </a:rPr>
              <a:t>Los servicios se notifican entre sí de los cambios en un grupo (crear, borrar, actualizar)</a:t>
            </a:r>
            <a:endParaRPr kumimoji="0" lang="es-ES" sz="1800" b="0" i="0" u="none" strike="noStrike" kern="1200" cap="none" spc="0" normalizeH="0" baseline="0" dirty="0">
              <a:ln>
                <a:noFill/>
              </a:ln>
              <a:solidFill>
                <a:schemeClr val="tx1"/>
              </a:solidFill>
              <a:effectLst/>
              <a:uLnTx/>
              <a:uFillTx/>
              <a:latin typeface="Segoe UI Light"/>
            </a:endParaRPr>
          </a:p>
        </p:txBody>
      </p:sp>
      <p:cxnSp>
        <p:nvCxnSpPr>
          <p:cNvPr id="126" name="Straight Arrow Connector 20"/>
          <p:cNvCxnSpPr/>
          <p:nvPr/>
        </p:nvCxnSpPr>
        <p:spPr>
          <a:xfrm flipV="1">
            <a:off x="7466060" y="3954462"/>
            <a:ext cx="752927" cy="2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22"/>
          <p:cNvCxnSpPr/>
          <p:nvPr/>
        </p:nvCxnSpPr>
        <p:spPr>
          <a:xfrm>
            <a:off x="7472590" y="3965335"/>
            <a:ext cx="970880" cy="1616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49"/>
          <p:cNvCxnSpPr/>
          <p:nvPr/>
        </p:nvCxnSpPr>
        <p:spPr>
          <a:xfrm flipV="1">
            <a:off x="7472590" y="2704090"/>
            <a:ext cx="746396" cy="1261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9" name="Group 7"/>
          <p:cNvGrpSpPr/>
          <p:nvPr/>
        </p:nvGrpSpPr>
        <p:grpSpPr>
          <a:xfrm>
            <a:off x="8218986" y="3093638"/>
            <a:ext cx="3556412" cy="1590994"/>
            <a:chOff x="8218986" y="3093638"/>
            <a:chExt cx="3556412" cy="1590994"/>
          </a:xfrm>
        </p:grpSpPr>
        <p:sp>
          <p:nvSpPr>
            <p:cNvPr id="130" name="Rectangle 8"/>
            <p:cNvSpPr/>
            <p:nvPr/>
          </p:nvSpPr>
          <p:spPr bwMode="auto">
            <a:xfrm>
              <a:off x="8218986" y="3093638"/>
              <a:ext cx="3322369" cy="15909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effectLst/>
                  <a:uLnTx/>
                  <a:uFillTx/>
                  <a:latin typeface="Segoe UI"/>
                  <a:ea typeface="Segoe UI" pitchFamily="34" charset="0"/>
                  <a:cs typeface="Segoe UI" pitchFamily="34" charset="0"/>
                </a:rPr>
                <a:t>SharePoint</a:t>
              </a:r>
              <a:endParaRPr kumimoji="0" lang="en-US" sz="2400" b="1" i="0" u="none" strike="noStrike" kern="0" cap="none" spc="0" normalizeH="0" baseline="0" noProof="0" dirty="0" smtClean="0">
                <a:ln>
                  <a:noFill/>
                </a:ln>
                <a:effectLst/>
                <a:uLnTx/>
                <a:uFillTx/>
                <a:latin typeface="Segoe UI"/>
                <a:ea typeface="Segoe UI" pitchFamily="34" charset="0"/>
                <a:cs typeface="Segoe UI" pitchFamily="34" charset="0"/>
              </a:endParaRPr>
            </a:p>
          </p:txBody>
        </p:sp>
        <p:sp>
          <p:nvSpPr>
            <p:cNvPr id="131" name="Isosceles Triangle 12"/>
            <p:cNvSpPr/>
            <p:nvPr/>
          </p:nvSpPr>
          <p:spPr>
            <a:xfrm>
              <a:off x="8316146" y="3481439"/>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Segoe UI"/>
                <a:ea typeface="+mn-ea"/>
                <a:cs typeface="+mn-cs"/>
              </a:endParaRPr>
            </a:p>
          </p:txBody>
        </p:sp>
        <p:sp>
          <p:nvSpPr>
            <p:cNvPr id="132" name="TextBox 14"/>
            <p:cNvSpPr txBox="1"/>
            <p:nvPr/>
          </p:nvSpPr>
          <p:spPr>
            <a:xfrm>
              <a:off x="8477666" y="3856248"/>
              <a:ext cx="739305" cy="307777"/>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latin typeface="Segoe UI"/>
                </a:rPr>
                <a:t>SPODS</a:t>
              </a:r>
            </a:p>
          </p:txBody>
        </p:sp>
        <p:cxnSp>
          <p:nvCxnSpPr>
            <p:cNvPr id="133" name="Straight Arrow Connector 18"/>
            <p:cNvCxnSpPr>
              <a:endCxn id="135" idx="2"/>
            </p:cNvCxnSpPr>
            <p:nvPr/>
          </p:nvCxnSpPr>
          <p:spPr>
            <a:xfrm flipV="1">
              <a:off x="9381673" y="3795145"/>
              <a:ext cx="588344"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4" name="TextBox 41"/>
            <p:cNvSpPr txBox="1"/>
            <p:nvPr/>
          </p:nvSpPr>
          <p:spPr>
            <a:xfrm>
              <a:off x="10428492" y="4113522"/>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smtClean="0">
                  <a:ln>
                    <a:noFill/>
                  </a:ln>
                  <a:effectLst/>
                  <a:uLnTx/>
                  <a:uFillTx/>
                  <a:latin typeface="Segoe UI"/>
                </a:rPr>
                <a:t>Documentos</a:t>
              </a:r>
            </a:p>
            <a:p>
              <a:pPr marL="0" marR="0" lvl="0" indent="0" defTabSz="932452" eaLnBrk="1" fontAlgn="auto" latinLnBrk="0" hangingPunct="1">
                <a:lnSpc>
                  <a:spcPct val="100000"/>
                </a:lnSpc>
                <a:spcBef>
                  <a:spcPts val="0"/>
                </a:spcBef>
                <a:spcAft>
                  <a:spcPts val="0"/>
                </a:spcAft>
                <a:buClrTx/>
                <a:buSzTx/>
                <a:buFontTx/>
                <a:buNone/>
                <a:tabLst/>
                <a:defRPr/>
              </a:pPr>
              <a:r>
                <a:rPr lang="es-ES" sz="1200" kern="0" dirty="0" smtClean="0">
                  <a:latin typeface="Segoe UI"/>
                </a:rPr>
                <a:t>OneNote</a:t>
              </a:r>
              <a:endParaRPr kumimoji="0" lang="es-ES" sz="1200" b="0" i="0" u="none" strike="noStrike" kern="0" cap="none" spc="0" normalizeH="0" baseline="0" noProof="0" dirty="0" smtClean="0">
                <a:ln>
                  <a:noFill/>
                </a:ln>
                <a:effectLst/>
                <a:uLnTx/>
                <a:uFillTx/>
                <a:latin typeface="Segoe UI"/>
              </a:endParaRPr>
            </a:p>
          </p:txBody>
        </p:sp>
        <p:sp>
          <p:nvSpPr>
            <p:cNvPr id="135" name="Can 57"/>
            <p:cNvSpPr/>
            <p:nvPr/>
          </p:nvSpPr>
          <p:spPr>
            <a:xfrm>
              <a:off x="9970017" y="3556496"/>
              <a:ext cx="1077525" cy="477298"/>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r>
                <a:rPr lang="es-ES" sz="1050" kern="0" dirty="0" smtClean="0">
                  <a:latin typeface="Segoe UI"/>
                </a:rPr>
                <a:t>Colección de Sitios + ODFB</a:t>
              </a:r>
              <a:endParaRPr kumimoji="0" lang="es-ES" sz="1050" b="0" i="0" u="none" strike="noStrike" kern="0" cap="none" spc="0" normalizeH="0" baseline="0" dirty="0" smtClean="0">
                <a:ln>
                  <a:noFill/>
                </a:ln>
                <a:effectLst/>
                <a:uLnTx/>
                <a:uFillTx/>
                <a:latin typeface="Segoe UI"/>
              </a:endParaRPr>
            </a:p>
          </p:txBody>
        </p:sp>
      </p:grpSp>
      <p:grpSp>
        <p:nvGrpSpPr>
          <p:cNvPr id="136" name="Group 6"/>
          <p:cNvGrpSpPr/>
          <p:nvPr/>
        </p:nvGrpSpPr>
        <p:grpSpPr>
          <a:xfrm>
            <a:off x="8218986" y="4831440"/>
            <a:ext cx="3534631" cy="1554566"/>
            <a:chOff x="8218986" y="4831440"/>
            <a:chExt cx="3534631" cy="1554566"/>
          </a:xfrm>
        </p:grpSpPr>
        <p:sp>
          <p:nvSpPr>
            <p:cNvPr id="137" name="Rectangle 61"/>
            <p:cNvSpPr/>
            <p:nvPr/>
          </p:nvSpPr>
          <p:spPr bwMode="auto">
            <a:xfrm>
              <a:off x="8218986" y="4831440"/>
              <a:ext cx="3322369" cy="1352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s-ES" sz="2000" b="0" i="0" u="none" strike="noStrike" kern="0" cap="none" spc="0" normalizeH="0" baseline="0" dirty="0" smtClean="0">
                  <a:ln>
                    <a:noFill/>
                  </a:ln>
                  <a:effectLst/>
                  <a:uLnTx/>
                  <a:uFillTx/>
                  <a:latin typeface="Segoe UI"/>
                  <a:ea typeface="Segoe UI" pitchFamily="34" charset="0"/>
                  <a:cs typeface="Segoe UI" pitchFamily="34" charset="0"/>
                </a:rPr>
                <a:t>Escenarios Adicionales</a:t>
              </a:r>
              <a:endParaRPr kumimoji="0" lang="es-ES" sz="2400" b="0" i="0" u="none" strike="noStrike" kern="0" cap="none" spc="0" normalizeH="0" baseline="0" dirty="0" smtClean="0">
                <a:ln>
                  <a:noFill/>
                </a:ln>
                <a:effectLst/>
                <a:uLnTx/>
                <a:uFillTx/>
                <a:latin typeface="Segoe UI"/>
                <a:ea typeface="Segoe UI" pitchFamily="34" charset="0"/>
                <a:cs typeface="Segoe UI" pitchFamily="34" charset="0"/>
              </a:endParaRPr>
            </a:p>
          </p:txBody>
        </p:sp>
        <p:sp>
          <p:nvSpPr>
            <p:cNvPr id="138" name="TextBox 63"/>
            <p:cNvSpPr txBox="1"/>
            <p:nvPr/>
          </p:nvSpPr>
          <p:spPr>
            <a:xfrm>
              <a:off x="10406711" y="5924341"/>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dirty="0" smtClean="0">
                  <a:ln>
                    <a:noFill/>
                  </a:ln>
                  <a:effectLst/>
                  <a:uLnTx/>
                  <a:uFillTx/>
                  <a:latin typeface="Segoe UI"/>
                </a:rPr>
                <a:t>Escenarios Específicos</a:t>
              </a:r>
            </a:p>
          </p:txBody>
        </p:sp>
        <p:sp>
          <p:nvSpPr>
            <p:cNvPr id="139" name="Isosceles Triangle 61"/>
            <p:cNvSpPr/>
            <p:nvPr/>
          </p:nvSpPr>
          <p:spPr>
            <a:xfrm>
              <a:off x="8320856" y="5272701"/>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Segoe UI"/>
                <a:ea typeface="+mn-ea"/>
                <a:cs typeface="+mn-cs"/>
              </a:endParaRPr>
            </a:p>
          </p:txBody>
        </p:sp>
        <p:sp>
          <p:nvSpPr>
            <p:cNvPr id="140" name="Can 62"/>
            <p:cNvSpPr/>
            <p:nvPr/>
          </p:nvSpPr>
          <p:spPr>
            <a:xfrm>
              <a:off x="10064186" y="5324628"/>
              <a:ext cx="1063408" cy="523565"/>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050" b="0" i="0" u="none" strike="noStrike" kern="0" cap="none" spc="0" normalizeH="0" baseline="0" dirty="0" smtClean="0">
                  <a:ln>
                    <a:noFill/>
                  </a:ln>
                  <a:effectLst/>
                  <a:uLnTx/>
                  <a:uFillTx/>
                  <a:latin typeface="Segoe UI"/>
                  <a:ea typeface="+mn-ea"/>
                  <a:cs typeface="+mn-cs"/>
                </a:rPr>
                <a:t>Recursos del escenario</a:t>
              </a:r>
            </a:p>
          </p:txBody>
        </p:sp>
        <p:sp>
          <p:nvSpPr>
            <p:cNvPr id="141" name="TextBox 69"/>
            <p:cNvSpPr txBox="1"/>
            <p:nvPr/>
          </p:nvSpPr>
          <p:spPr>
            <a:xfrm>
              <a:off x="8348387" y="5607187"/>
              <a:ext cx="1023036" cy="523220"/>
            </a:xfrm>
            <a:prstGeom prst="rect">
              <a:avLst/>
            </a:prstGeom>
            <a:noFill/>
            <a:ln>
              <a:noFill/>
            </a:ln>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dirty="0" smtClean="0">
                  <a:ln>
                    <a:noFill/>
                  </a:ln>
                  <a:effectLst/>
                  <a:uLnTx/>
                  <a:uFillTx/>
                  <a:latin typeface="Segoe UI"/>
                </a:rPr>
                <a:t>Directorio</a:t>
              </a:r>
              <a:r>
                <a:rPr kumimoji="0" lang="es-ES" sz="1400" b="0" i="0" u="none" strike="noStrike" kern="0" cap="none" spc="0" normalizeH="0" dirty="0" smtClean="0">
                  <a:ln>
                    <a:noFill/>
                  </a:ln>
                  <a:effectLst/>
                  <a:uLnTx/>
                  <a:uFillTx/>
                  <a:latin typeface="Segoe UI"/>
                </a:rPr>
                <a:t> </a:t>
              </a:r>
            </a:p>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dirty="0" smtClean="0">
                  <a:ln>
                    <a:noFill/>
                  </a:ln>
                  <a:effectLst/>
                  <a:uLnTx/>
                  <a:uFillTx/>
                  <a:latin typeface="Segoe UI"/>
                </a:rPr>
                <a:t>Local</a:t>
              </a:r>
              <a:endParaRPr kumimoji="0" lang="es-ES" sz="1400" b="0" i="0" u="none" strike="noStrike" kern="0" cap="none" spc="0" normalizeH="0" baseline="0" dirty="0" smtClean="0">
                <a:ln>
                  <a:noFill/>
                </a:ln>
                <a:effectLst/>
                <a:uLnTx/>
                <a:uFillTx/>
                <a:latin typeface="Segoe UI"/>
              </a:endParaRPr>
            </a:p>
          </p:txBody>
        </p:sp>
        <p:cxnSp>
          <p:nvCxnSpPr>
            <p:cNvPr id="142" name="Straight Arrow Connector 71"/>
            <p:cNvCxnSpPr>
              <a:endCxn id="140" idx="2"/>
            </p:cNvCxnSpPr>
            <p:nvPr/>
          </p:nvCxnSpPr>
          <p:spPr>
            <a:xfrm>
              <a:off x="9381673" y="5586410"/>
              <a:ext cx="68251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43" name="Group 4"/>
          <p:cNvGrpSpPr/>
          <p:nvPr/>
        </p:nvGrpSpPr>
        <p:grpSpPr>
          <a:xfrm>
            <a:off x="8229868" y="1363662"/>
            <a:ext cx="3542448" cy="1590993"/>
            <a:chOff x="8229868" y="1363662"/>
            <a:chExt cx="3542448" cy="1590993"/>
          </a:xfrm>
        </p:grpSpPr>
        <p:sp>
          <p:nvSpPr>
            <p:cNvPr id="144" name="Rectangle 2"/>
            <p:cNvSpPr/>
            <p:nvPr/>
          </p:nvSpPr>
          <p:spPr bwMode="auto">
            <a:xfrm>
              <a:off x="8229868" y="1363662"/>
              <a:ext cx="3322369" cy="159099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45696" tIns="45696" rIns="45696" bIns="45696" numCol="1" spcCol="0" rtlCol="0" fromWordArt="0" anchor="t" anchorCtr="0" forceAA="0" compatLnSpc="1">
              <a:prstTxWarp prst="textNoShape">
                <a:avLst/>
              </a:prstTxWarp>
              <a:no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effectLst/>
                  <a:uLnTx/>
                  <a:uFillTx/>
                  <a:latin typeface="Segoe UI"/>
                  <a:ea typeface="Segoe UI" pitchFamily="34" charset="0"/>
                  <a:cs typeface="Segoe UI" pitchFamily="34" charset="0"/>
                </a:rPr>
                <a:t>Exchange</a:t>
              </a:r>
              <a:endParaRPr kumimoji="0" lang="en-US" sz="2400" b="1" i="0" u="none" strike="noStrike" kern="0" cap="none" spc="0" normalizeH="0" baseline="0" noProof="0" dirty="0" smtClean="0">
                <a:ln>
                  <a:noFill/>
                </a:ln>
                <a:effectLst/>
                <a:uLnTx/>
                <a:uFillTx/>
                <a:latin typeface="Segoe UI"/>
                <a:ea typeface="Segoe UI" pitchFamily="34" charset="0"/>
                <a:cs typeface="Segoe UI" pitchFamily="34" charset="0"/>
              </a:endParaRPr>
            </a:p>
          </p:txBody>
        </p:sp>
        <p:cxnSp>
          <p:nvCxnSpPr>
            <p:cNvPr id="145" name="Straight Arrow Connector 10"/>
            <p:cNvCxnSpPr>
              <a:endCxn id="147" idx="2"/>
            </p:cNvCxnSpPr>
            <p:nvPr/>
          </p:nvCxnSpPr>
          <p:spPr>
            <a:xfrm>
              <a:off x="9381673" y="2154972"/>
              <a:ext cx="620966" cy="4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TextBox 24"/>
            <p:cNvSpPr txBox="1"/>
            <p:nvPr/>
          </p:nvSpPr>
          <p:spPr>
            <a:xfrm>
              <a:off x="10425410" y="2474531"/>
              <a:ext cx="1346906" cy="461665"/>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s-ES" sz="1200" b="0" i="0" u="none" strike="noStrike" kern="0" cap="none" spc="0" normalizeH="0" baseline="0" noProof="0" dirty="0" smtClean="0">
                  <a:ln>
                    <a:noFill/>
                  </a:ln>
                  <a:effectLst/>
                  <a:uLnTx/>
                  <a:uFillTx/>
                  <a:latin typeface="Segoe UI"/>
                </a:rPr>
                <a:t>Conversaciones</a:t>
              </a:r>
            </a:p>
            <a:p>
              <a:pPr marL="0" marR="0" lvl="0" indent="0" defTabSz="932452" eaLnBrk="1" fontAlgn="auto" latinLnBrk="0" hangingPunct="1">
                <a:lnSpc>
                  <a:spcPct val="100000"/>
                </a:lnSpc>
                <a:spcBef>
                  <a:spcPts val="0"/>
                </a:spcBef>
                <a:spcAft>
                  <a:spcPts val="0"/>
                </a:spcAft>
                <a:buClrTx/>
                <a:buSzTx/>
                <a:buFontTx/>
                <a:buNone/>
                <a:tabLst/>
                <a:defRPr/>
              </a:pPr>
              <a:r>
                <a:rPr lang="es-ES" sz="1200" kern="0" dirty="0" smtClean="0">
                  <a:latin typeface="Segoe UI"/>
                </a:rPr>
                <a:t>Calendario</a:t>
              </a:r>
              <a:endParaRPr kumimoji="0" lang="es-ES" sz="1200" b="0" i="0" u="none" strike="noStrike" kern="0" cap="none" spc="0" normalizeH="0" baseline="0" noProof="0" dirty="0" smtClean="0">
                <a:ln>
                  <a:noFill/>
                </a:ln>
                <a:effectLst/>
                <a:uLnTx/>
                <a:uFillTx/>
                <a:latin typeface="Segoe UI"/>
              </a:endParaRPr>
            </a:p>
          </p:txBody>
        </p:sp>
        <p:sp>
          <p:nvSpPr>
            <p:cNvPr id="147" name="Can 59"/>
            <p:cNvSpPr/>
            <p:nvPr/>
          </p:nvSpPr>
          <p:spPr>
            <a:xfrm>
              <a:off x="10002639" y="1920791"/>
              <a:ext cx="1077525" cy="477298"/>
            </a:xfrm>
            <a:prstGeom prst="can">
              <a:avLst/>
            </a:prstGeom>
            <a:solidFill>
              <a:srgbClr val="5C2D91">
                <a:lumMod val="60000"/>
                <a:lumOff val="40000"/>
              </a:srgbClr>
            </a:solidFill>
            <a:ln w="10795" cap="flat" cmpd="sng" algn="ctr">
              <a:solidFill>
                <a:srgbClr val="5C2D91">
                  <a:lumMod val="60000"/>
                  <a:lumOff val="40000"/>
                </a:srgbClr>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s-ES" sz="1050" b="0" i="0" u="none" strike="noStrike" kern="0" cap="none" spc="0" normalizeH="0" baseline="0" dirty="0" smtClean="0">
                  <a:ln>
                    <a:noFill/>
                  </a:ln>
                  <a:effectLst/>
                  <a:uLnTx/>
                  <a:uFillTx/>
                  <a:latin typeface="Segoe UI"/>
                  <a:ea typeface="+mn-ea"/>
                  <a:cs typeface="+mn-cs"/>
                </a:rPr>
                <a:t>Buzón de Grupo</a:t>
              </a:r>
            </a:p>
          </p:txBody>
        </p:sp>
        <p:sp>
          <p:nvSpPr>
            <p:cNvPr id="148" name="Isosceles Triangle 73"/>
            <p:cNvSpPr/>
            <p:nvPr/>
          </p:nvSpPr>
          <p:spPr>
            <a:xfrm>
              <a:off x="8334970" y="1753773"/>
              <a:ext cx="1062343" cy="811333"/>
            </a:xfrm>
            <a:prstGeom prst="triangle">
              <a:avLst/>
            </a:prstGeom>
            <a:solidFill>
              <a:srgbClr val="47D8FF"/>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Segoe UI"/>
                <a:ea typeface="+mn-ea"/>
                <a:cs typeface="+mn-cs"/>
              </a:endParaRPr>
            </a:p>
          </p:txBody>
        </p:sp>
        <p:sp>
          <p:nvSpPr>
            <p:cNvPr id="149" name="TextBox 75"/>
            <p:cNvSpPr txBox="1"/>
            <p:nvPr/>
          </p:nvSpPr>
          <p:spPr>
            <a:xfrm>
              <a:off x="8487568" y="2158637"/>
              <a:ext cx="738023" cy="307777"/>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latin typeface="Segoe UI"/>
                </a:rPr>
                <a:t>EXODS</a:t>
              </a:r>
            </a:p>
          </p:txBody>
        </p:sp>
      </p:grpSp>
      <p:grpSp>
        <p:nvGrpSpPr>
          <p:cNvPr id="150" name="Group 2"/>
          <p:cNvGrpSpPr/>
          <p:nvPr/>
        </p:nvGrpSpPr>
        <p:grpSpPr>
          <a:xfrm>
            <a:off x="5854464" y="2779586"/>
            <a:ext cx="1482079" cy="2562682"/>
            <a:chOff x="5854464" y="2779586"/>
            <a:chExt cx="1482079" cy="2562682"/>
          </a:xfrm>
        </p:grpSpPr>
        <p:sp>
          <p:nvSpPr>
            <p:cNvPr id="151" name="TextBox 6"/>
            <p:cNvSpPr txBox="1"/>
            <p:nvPr/>
          </p:nvSpPr>
          <p:spPr>
            <a:xfrm>
              <a:off x="5989637" y="4511271"/>
              <a:ext cx="1346906" cy="830997"/>
            </a:xfrm>
            <a:prstGeom prst="rect">
              <a:avLst/>
            </a:prstGeom>
            <a:noFill/>
            <a:ln>
              <a:noFill/>
            </a:ln>
          </p:spPr>
          <p:txBody>
            <a:bodyPr wrap="square" rtlCol="0">
              <a:spAutoFit/>
            </a:bodyPr>
            <a:lstStyle/>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Identity</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Resource URLs</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Owners</a:t>
              </a:r>
            </a:p>
            <a:p>
              <a:pPr marL="0" marR="0" lvl="0" indent="0" defTabSz="93245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effectLst/>
                  <a:uLnTx/>
                  <a:uFillTx/>
                  <a:latin typeface="Segoe UI"/>
                </a:rPr>
                <a:t>Members</a:t>
              </a:r>
            </a:p>
          </p:txBody>
        </p:sp>
        <p:sp>
          <p:nvSpPr>
            <p:cNvPr id="152" name="Isosceles Triangle 16"/>
            <p:cNvSpPr/>
            <p:nvPr/>
          </p:nvSpPr>
          <p:spPr>
            <a:xfrm>
              <a:off x="5854464" y="3184878"/>
              <a:ext cx="1387111" cy="1090823"/>
            </a:xfrm>
            <a:prstGeom prst="triangle">
              <a:avLst/>
            </a:prstGeom>
            <a:solidFill>
              <a:srgbClr val="0078D7"/>
            </a:solidFill>
            <a:ln w="10795" cap="flat" cmpd="sng" algn="ctr">
              <a:solidFill>
                <a:srgbClr val="0078D7"/>
              </a:solidFill>
              <a:prstDash val="solid"/>
            </a:ln>
            <a:effectLst/>
          </p:spPr>
          <p:txBody>
            <a:bodyPr rtlCol="0" anchor="ctr"/>
            <a:lstStyle/>
            <a:p>
              <a:pPr marL="0" marR="0" lvl="0" indent="0" algn="ctr" defTabSz="93245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latin typeface="Segoe UI"/>
                <a:ea typeface="+mn-ea"/>
                <a:cs typeface="+mn-cs"/>
              </a:endParaRPr>
            </a:p>
          </p:txBody>
        </p:sp>
        <p:sp>
          <p:nvSpPr>
            <p:cNvPr id="153" name="TextBox 46"/>
            <p:cNvSpPr txBox="1"/>
            <p:nvPr/>
          </p:nvSpPr>
          <p:spPr>
            <a:xfrm>
              <a:off x="6211896" y="2779586"/>
              <a:ext cx="694421" cy="400110"/>
            </a:xfrm>
            <a:prstGeom prst="rect">
              <a:avLst/>
            </a:prstGeom>
            <a:noFill/>
          </p:spPr>
          <p:txBody>
            <a:bodyPr wrap="none" rtlCol="0">
              <a:spAutoFit/>
            </a:bodyPr>
            <a:lstStyle/>
            <a:p>
              <a:pPr marL="0" marR="0" lvl="0" indent="0" defTabSz="91363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effectLst/>
                  <a:uLnTx/>
                  <a:uFillTx/>
                  <a:latin typeface="Segoe UI"/>
                  <a:ea typeface="Segoe UI" pitchFamily="34" charset="0"/>
                  <a:cs typeface="Segoe UI" pitchFamily="34" charset="0"/>
                </a:rPr>
                <a:t>AAD</a:t>
              </a:r>
              <a:endParaRPr kumimoji="0" lang="en-US" sz="2400" b="0" i="0" u="none" strike="noStrike" kern="0" cap="none" spc="0" normalizeH="0" baseline="0" noProof="0" dirty="0" smtClean="0">
                <a:ln>
                  <a:noFill/>
                </a:ln>
                <a:effectLst/>
                <a:uLnTx/>
                <a:uFillTx/>
                <a:latin typeface="Segoe UI"/>
                <a:ea typeface="Segoe UI" pitchFamily="34" charset="0"/>
                <a:cs typeface="Segoe UI" pitchFamily="34" charset="0"/>
              </a:endParaRPr>
            </a:p>
          </p:txBody>
        </p:sp>
        <p:sp>
          <p:nvSpPr>
            <p:cNvPr id="154" name="TextBox 77"/>
            <p:cNvSpPr txBox="1"/>
            <p:nvPr/>
          </p:nvSpPr>
          <p:spPr>
            <a:xfrm>
              <a:off x="6133827" y="3619534"/>
              <a:ext cx="864339" cy="584775"/>
            </a:xfrm>
            <a:prstGeom prst="rect">
              <a:avLst/>
            </a:prstGeom>
            <a:noFill/>
          </p:spPr>
          <p:txBody>
            <a:bodyPr wrap="none" rtlCol="0">
              <a:spAutoFit/>
            </a:bodyPr>
            <a:lstStyle/>
            <a:p>
              <a:pPr marL="0" marR="0" lvl="0" indent="0" algn="ctr" defTabSz="93245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latin typeface="Segoe UI"/>
                </a:rPr>
                <a:t>Group </a:t>
              </a:r>
              <a:br>
                <a:rPr kumimoji="0" lang="en-US" sz="1600" b="0" i="0" u="none" strike="noStrike" kern="0" cap="none" spc="0" normalizeH="0" baseline="0" noProof="0" dirty="0" smtClean="0">
                  <a:ln>
                    <a:noFill/>
                  </a:ln>
                  <a:effectLst/>
                  <a:uLnTx/>
                  <a:uFillTx/>
                  <a:latin typeface="Segoe UI"/>
                </a:rPr>
              </a:br>
              <a:r>
                <a:rPr kumimoji="0" lang="en-US" sz="1600" b="0" i="0" u="none" strike="noStrike" kern="0" cap="none" spc="0" normalizeH="0" baseline="0" noProof="0" dirty="0" smtClean="0">
                  <a:ln>
                    <a:noFill/>
                  </a:ln>
                  <a:effectLst/>
                  <a:uLnTx/>
                  <a:uFillTx/>
                  <a:latin typeface="Segoe UI"/>
                </a:rPr>
                <a:t>identity</a:t>
              </a:r>
            </a:p>
          </p:txBody>
        </p:sp>
      </p:grpSp>
    </p:spTree>
    <p:extLst>
      <p:ext uri="{BB962C8B-B14F-4D97-AF65-F5344CB8AC3E}">
        <p14:creationId xmlns:p14="http://schemas.microsoft.com/office/powerpoint/2010/main" val="17953814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fade">
                                      <p:cBhvr>
                                        <p:cTn id="7" dur="500"/>
                                        <p:tgtEl>
                                          <p:spTgt spid="12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animEffect transition="in" filter="fade">
                                      <p:cBhvr>
                                        <p:cTn id="11" dur="500"/>
                                        <p:tgtEl>
                                          <p:spTgt spid="12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0"/>
                                        </p:tgtEl>
                                        <p:attrNameLst>
                                          <p:attrName>style.visibility</p:attrName>
                                        </p:attrNameLst>
                                      </p:cBhvr>
                                      <p:to>
                                        <p:strVal val="visible"/>
                                      </p:to>
                                    </p:set>
                                    <p:animEffect transition="in" filter="fade">
                                      <p:cBhvr>
                                        <p:cTn id="15" dur="500"/>
                                        <p:tgtEl>
                                          <p:spTgt spid="1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5">
                                            <p:txEl>
                                              <p:pRg st="3" end="3"/>
                                            </p:txEl>
                                          </p:spTgt>
                                        </p:tgtEl>
                                        <p:attrNameLst>
                                          <p:attrName>style.visibility</p:attrName>
                                        </p:attrNameLst>
                                      </p:cBhvr>
                                      <p:to>
                                        <p:strVal val="visible"/>
                                      </p:to>
                                    </p:set>
                                    <p:animEffect transition="in" filter="fade">
                                      <p:cBhvr>
                                        <p:cTn id="20" dur="500"/>
                                        <p:tgtEl>
                                          <p:spTgt spid="12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5">
                                            <p:txEl>
                                              <p:pRg st="4" end="4"/>
                                            </p:txEl>
                                          </p:spTgt>
                                        </p:tgtEl>
                                        <p:attrNameLst>
                                          <p:attrName>style.visibility</p:attrName>
                                        </p:attrNameLst>
                                      </p:cBhvr>
                                      <p:to>
                                        <p:strVal val="visible"/>
                                      </p:to>
                                    </p:set>
                                    <p:animEffect transition="in" filter="fade">
                                      <p:cBhvr>
                                        <p:cTn id="25" dur="500"/>
                                        <p:tgtEl>
                                          <p:spTgt spid="125">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8"/>
                                        </p:tgtEl>
                                        <p:attrNameLst>
                                          <p:attrName>style.visibility</p:attrName>
                                        </p:attrNameLst>
                                      </p:cBhvr>
                                      <p:to>
                                        <p:strVal val="visible"/>
                                      </p:to>
                                    </p:set>
                                    <p:animEffect transition="in" filter="fade">
                                      <p:cBhvr>
                                        <p:cTn id="29" dur="500"/>
                                        <p:tgtEl>
                                          <p:spTgt spid="128"/>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43"/>
                                        </p:tgtEl>
                                        <p:attrNameLst>
                                          <p:attrName>style.visibility</p:attrName>
                                        </p:attrNameLst>
                                      </p:cBhvr>
                                      <p:to>
                                        <p:strVal val="visible"/>
                                      </p:to>
                                    </p:set>
                                    <p:animEffect transition="in" filter="fade">
                                      <p:cBhvr>
                                        <p:cTn id="33" dur="500"/>
                                        <p:tgtEl>
                                          <p:spTgt spid="143"/>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fade">
                                      <p:cBhvr>
                                        <p:cTn id="41" dur="500"/>
                                        <p:tgtEl>
                                          <p:spTgt spid="129"/>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fade">
                                      <p:cBhvr>
                                        <p:cTn id="45" dur="500"/>
                                        <p:tgtEl>
                                          <p:spTgt spid="127"/>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36"/>
                                        </p:tgtEl>
                                        <p:attrNameLst>
                                          <p:attrName>style.visibility</p:attrName>
                                        </p:attrNameLst>
                                      </p:cBhvr>
                                      <p:to>
                                        <p:strVal val="visible"/>
                                      </p:to>
                                    </p:set>
                                    <p:animEffect transition="in" filter="fade">
                                      <p:cBhvr>
                                        <p:cTn id="49" dur="500"/>
                                        <p:tgtEl>
                                          <p:spTgt spid="136"/>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125">
                                            <p:txEl>
                                              <p:pRg st="6" end="6"/>
                                            </p:txEl>
                                          </p:spTgt>
                                        </p:tgtEl>
                                        <p:attrNameLst>
                                          <p:attrName>style.visibility</p:attrName>
                                        </p:attrNameLst>
                                      </p:cBhvr>
                                      <p:to>
                                        <p:strVal val="visible"/>
                                      </p:to>
                                    </p:set>
                                    <p:animEffect transition="in" filter="fade">
                                      <p:cBhvr>
                                        <p:cTn id="53" dur="500"/>
                                        <p:tgtEl>
                                          <p:spTgt spid="125">
                                            <p:txEl>
                                              <p:pRg st="6" end="6"/>
                                            </p:txEl>
                                          </p:spTgt>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125">
                                            <p:txEl>
                                              <p:pRg st="7" end="7"/>
                                            </p:txEl>
                                          </p:spTgt>
                                        </p:tgtEl>
                                        <p:attrNameLst>
                                          <p:attrName>style.visibility</p:attrName>
                                        </p:attrNameLst>
                                      </p:cBhvr>
                                      <p:to>
                                        <p:strVal val="visible"/>
                                      </p:to>
                                    </p:set>
                                    <p:animEffect transition="in" filter="fade">
                                      <p:cBhvr>
                                        <p:cTn id="57" dur="500"/>
                                        <p:tgtEl>
                                          <p:spTgt spid="1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Experiencias Disponibles</a:t>
            </a:r>
            <a:endParaRPr lang="es-ES" dirty="0"/>
          </a:p>
        </p:txBody>
      </p:sp>
      <p:sp>
        <p:nvSpPr>
          <p:cNvPr id="27" name="TextBox 204"/>
          <p:cNvSpPr txBox="1"/>
          <p:nvPr/>
        </p:nvSpPr>
        <p:spPr>
          <a:xfrm>
            <a:off x="980966" y="1596838"/>
            <a:ext cx="2592000" cy="461665"/>
          </a:xfrm>
          <a:prstGeom prst="rect">
            <a:avLst/>
          </a:prstGeom>
          <a:noFill/>
        </p:spPr>
        <p:txBody>
          <a:bodyPr wrap="square" rtlCol="0">
            <a:spAutoFit/>
          </a:bodyPr>
          <a:lstStyle/>
          <a:p>
            <a:pPr algn="ctr"/>
            <a:r>
              <a:rPr lang="en-US" sz="1200" b="1" dirty="0" smtClean="0">
                <a:latin typeface="Segoe UI"/>
                <a:cs typeface="Segoe UI" panose="020B0502040204020203" pitchFamily="34" charset="0"/>
              </a:rPr>
              <a:t>CONVERSACIONES DE OUTLOOK	</a:t>
            </a:r>
            <a:endParaRPr lang="en-US" sz="1000" b="1" dirty="0">
              <a:latin typeface="Segoe UI"/>
              <a:cs typeface="Segoe UI" panose="020B0502040204020203" pitchFamily="34" charset="0"/>
            </a:endParaRPr>
          </a:p>
        </p:txBody>
      </p:sp>
      <p:sp>
        <p:nvSpPr>
          <p:cNvPr id="28" name="TextBox 205"/>
          <p:cNvSpPr txBox="1"/>
          <p:nvPr/>
        </p:nvSpPr>
        <p:spPr>
          <a:xfrm>
            <a:off x="4902458" y="1594011"/>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ARCHIVOS</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29" name="TextBox 206"/>
          <p:cNvSpPr txBox="1"/>
          <p:nvPr/>
        </p:nvSpPr>
        <p:spPr>
          <a:xfrm>
            <a:off x="892829" y="4326919"/>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CALENDARIO</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0" name="TextBox 207"/>
          <p:cNvSpPr txBox="1"/>
          <p:nvPr/>
        </p:nvSpPr>
        <p:spPr>
          <a:xfrm>
            <a:off x="4840331" y="4324620"/>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effectLst/>
                <a:uLnTx/>
                <a:uFillTx/>
                <a:latin typeface="Segoe UI" panose="020B0502040204020203" pitchFamily="34" charset="0"/>
                <a:cs typeface="Segoe UI" panose="020B0502040204020203" pitchFamily="34" charset="0"/>
              </a:rPr>
              <a:t>PERSONAS</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31" name="Group 1"/>
          <p:cNvGrpSpPr/>
          <p:nvPr/>
        </p:nvGrpSpPr>
        <p:grpSpPr>
          <a:xfrm>
            <a:off x="459697" y="1877436"/>
            <a:ext cx="3527621" cy="2253272"/>
            <a:chOff x="198437" y="1877436"/>
            <a:chExt cx="3527621" cy="2253272"/>
          </a:xfrm>
        </p:grpSpPr>
        <p:grpSp>
          <p:nvGrpSpPr>
            <p:cNvPr id="32" name="Group 16"/>
            <p:cNvGrpSpPr/>
            <p:nvPr/>
          </p:nvGrpSpPr>
          <p:grpSpPr>
            <a:xfrm>
              <a:off x="198437" y="1877436"/>
              <a:ext cx="3527621" cy="2253272"/>
              <a:chOff x="3271201" y="702413"/>
              <a:chExt cx="8793799" cy="5617048"/>
            </a:xfrm>
          </p:grpSpPr>
          <p:sp>
            <p:nvSpPr>
              <p:cNvPr id="34"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grpSp>
            <p:nvGrpSpPr>
              <p:cNvPr id="35"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41" name="Oval 48"/>
                <p:cNvSpPr/>
                <p:nvPr/>
              </p:nvSpPr>
              <p:spPr>
                <a:xfrm>
                  <a:off x="5675669" y="327104"/>
                  <a:ext cx="131684" cy="131684"/>
                </a:xfrm>
                <a:prstGeom prst="ellipse">
                  <a:avLst/>
                </a:prstGeom>
                <a:grp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42" name="Oval 49"/>
                <p:cNvSpPr/>
                <p:nvPr/>
              </p:nvSpPr>
              <p:spPr>
                <a:xfrm>
                  <a:off x="5973677" y="370087"/>
                  <a:ext cx="45719" cy="45719"/>
                </a:xfrm>
                <a:prstGeom prst="ellipse">
                  <a:avLst/>
                </a:prstGeom>
                <a:grp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grpSp>
          <p:grpSp>
            <p:nvGrpSpPr>
              <p:cNvPr id="36" name="Group 43"/>
              <p:cNvGrpSpPr/>
              <p:nvPr/>
            </p:nvGrpSpPr>
            <p:grpSpPr>
              <a:xfrm>
                <a:off x="7551103" y="5837854"/>
                <a:ext cx="233995" cy="234663"/>
                <a:chOff x="8212007" y="5789129"/>
                <a:chExt cx="449392" cy="450674"/>
              </a:xfrm>
              <a:solidFill>
                <a:srgbClr val="E7E6E6"/>
              </a:solidFill>
            </p:grpSpPr>
            <p:sp>
              <p:nvSpPr>
                <p:cNvPr id="37"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38"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39"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sp>
              <p:nvSpPr>
                <p:cNvPr id="40"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effectLst/>
                    <a:uLnTx/>
                    <a:uFillTx/>
                  </a:endParaRPr>
                </a:p>
              </p:txBody>
            </p:sp>
          </p:grpSp>
        </p:grpSp>
        <p:pic>
          <p:nvPicPr>
            <p:cNvPr id="33" name="Picture 2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024" y="2007480"/>
              <a:ext cx="3133608" cy="1887678"/>
            </a:xfrm>
            <a:prstGeom prst="rect">
              <a:avLst/>
            </a:prstGeom>
            <a:ln>
              <a:solidFill>
                <a:schemeClr val="tx1"/>
              </a:solidFill>
            </a:ln>
          </p:spPr>
        </p:pic>
      </p:grpSp>
      <p:pic>
        <p:nvPicPr>
          <p:cNvPr id="43" name="Picture 210"/>
          <p:cNvPicPr>
            <a:picLocks noChangeAspect="1"/>
          </p:cNvPicPr>
          <p:nvPr/>
        </p:nvPicPr>
        <p:blipFill>
          <a:blip r:embed="rId3"/>
          <a:stretch>
            <a:fillRect/>
          </a:stretch>
        </p:blipFill>
        <p:spPr>
          <a:xfrm>
            <a:off x="4590592" y="2080022"/>
            <a:ext cx="3154284" cy="1846324"/>
          </a:xfrm>
          <a:prstGeom prst="rect">
            <a:avLst/>
          </a:prstGeom>
          <a:ln>
            <a:solidFill>
              <a:schemeClr val="tx1"/>
            </a:solidFill>
          </a:ln>
        </p:spPr>
      </p:pic>
      <p:pic>
        <p:nvPicPr>
          <p:cNvPr id="44" name="Picture 2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63" y="4669491"/>
            <a:ext cx="3232419" cy="1841138"/>
          </a:xfrm>
          <a:prstGeom prst="rect">
            <a:avLst/>
          </a:prstGeom>
          <a:ln>
            <a:solidFill>
              <a:schemeClr val="tx1"/>
            </a:solidFill>
          </a:ln>
        </p:spPr>
      </p:pic>
      <p:pic>
        <p:nvPicPr>
          <p:cNvPr id="45" name="Picture 2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0699" y="4710051"/>
            <a:ext cx="3210397" cy="1782399"/>
          </a:xfrm>
          <a:prstGeom prst="rect">
            <a:avLst/>
          </a:prstGeom>
          <a:ln>
            <a:solidFill>
              <a:schemeClr val="tx1"/>
            </a:solidFill>
          </a:ln>
        </p:spPr>
      </p:pic>
      <p:pic>
        <p:nvPicPr>
          <p:cNvPr id="46" name="Picture 2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3620" y="1977877"/>
            <a:ext cx="3111874" cy="1895890"/>
          </a:xfrm>
          <a:prstGeom prst="rect">
            <a:avLst/>
          </a:prstGeom>
          <a:ln>
            <a:solidFill>
              <a:schemeClr val="tx1"/>
            </a:solidFill>
          </a:ln>
        </p:spPr>
      </p:pic>
      <p:sp>
        <p:nvSpPr>
          <p:cNvPr id="47" name="TextBox 234"/>
          <p:cNvSpPr txBox="1"/>
          <p:nvPr/>
        </p:nvSpPr>
        <p:spPr>
          <a:xfrm>
            <a:off x="8617281" y="4302288"/>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rPr>
              <a:t>SKYPE</a:t>
            </a:r>
          </a:p>
        </p:txBody>
      </p:sp>
      <p:pic>
        <p:nvPicPr>
          <p:cNvPr id="48" name="Picture 2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65594" y="4631777"/>
            <a:ext cx="3089900" cy="1917763"/>
          </a:xfrm>
          <a:prstGeom prst="rect">
            <a:avLst/>
          </a:prstGeom>
          <a:ln>
            <a:solidFill>
              <a:schemeClr val="tx1"/>
            </a:solidFill>
          </a:ln>
        </p:spPr>
      </p:pic>
      <p:sp>
        <p:nvSpPr>
          <p:cNvPr id="49" name="TextBox 236"/>
          <p:cNvSpPr txBox="1"/>
          <p:nvPr/>
        </p:nvSpPr>
        <p:spPr>
          <a:xfrm>
            <a:off x="8617281" y="1592262"/>
            <a:ext cx="2505804" cy="276999"/>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t>BLOC DE NOTAS (OneNote)</a:t>
            </a:r>
            <a:endParaRPr kumimoji="0" lang="en-US" sz="12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751975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a:t>
            </a:r>
            <a:r>
              <a:rPr lang="en-US" dirty="0" err="1" smtClean="0"/>
              <a:t>Grupos</a:t>
            </a:r>
            <a:r>
              <a:rPr lang="en-US" dirty="0" smtClean="0"/>
              <a:t> </a:t>
            </a:r>
            <a:r>
              <a:rPr lang="en-US" dirty="0" err="1" smtClean="0"/>
              <a:t>en</a:t>
            </a:r>
            <a:r>
              <a:rPr lang="en-US" dirty="0" smtClean="0"/>
              <a:t> Office 365</a:t>
            </a:r>
            <a:endParaRPr lang="es-ES" dirty="0"/>
          </a:p>
        </p:txBody>
      </p:sp>
      <p:pic>
        <p:nvPicPr>
          <p:cNvPr id="3" name="Imagen 2"/>
          <p:cNvPicPr>
            <a:picLocks noChangeAspect="1"/>
          </p:cNvPicPr>
          <p:nvPr/>
        </p:nvPicPr>
        <p:blipFill>
          <a:blip r:embed="rId3"/>
          <a:stretch>
            <a:fillRect/>
          </a:stretch>
        </p:blipFill>
        <p:spPr>
          <a:xfrm>
            <a:off x="9671986" y="4510716"/>
            <a:ext cx="2134423" cy="2165507"/>
          </a:xfrm>
          <a:prstGeom prst="rect">
            <a:avLst/>
          </a:prstGeom>
        </p:spPr>
      </p:pic>
    </p:spTree>
    <p:extLst>
      <p:ext uri="{BB962C8B-B14F-4D97-AF65-F5344CB8AC3E}">
        <p14:creationId xmlns:p14="http://schemas.microsoft.com/office/powerpoint/2010/main" val="24361016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Beneficios claves de los Grupos</a:t>
            </a:r>
            <a:endParaRPr lang="es-ES" dirty="0"/>
          </a:p>
        </p:txBody>
      </p:sp>
      <p:sp>
        <p:nvSpPr>
          <p:cNvPr id="4" name="Marcador de contenido 3"/>
          <p:cNvSpPr>
            <a:spLocks noGrp="1"/>
          </p:cNvSpPr>
          <p:nvPr>
            <p:ph idx="1"/>
          </p:nvPr>
        </p:nvSpPr>
        <p:spPr/>
        <p:txBody>
          <a:bodyPr/>
          <a:lstStyle/>
          <a:p>
            <a:endParaRPr lang="es-ES"/>
          </a:p>
        </p:txBody>
      </p:sp>
      <p:grpSp>
        <p:nvGrpSpPr>
          <p:cNvPr id="23" name="Group 38"/>
          <p:cNvGrpSpPr/>
          <p:nvPr/>
        </p:nvGrpSpPr>
        <p:grpSpPr>
          <a:xfrm>
            <a:off x="6095382" y="2159065"/>
            <a:ext cx="5423370" cy="896425"/>
            <a:chOff x="6217607" y="2201862"/>
            <a:chExt cx="5532120" cy="914400"/>
          </a:xfrm>
        </p:grpSpPr>
        <p:sp>
          <p:nvSpPr>
            <p:cNvPr id="24" name="Rectangle 3"/>
            <p:cNvSpPr/>
            <p:nvPr/>
          </p:nvSpPr>
          <p:spPr>
            <a:xfrm>
              <a:off x="6217607" y="2201862"/>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AUTO-SERVICIO</a:t>
              </a:r>
            </a:p>
          </p:txBody>
        </p:sp>
        <p:sp>
          <p:nvSpPr>
            <p:cNvPr id="25" name="Freeform 5"/>
            <p:cNvSpPr>
              <a:spLocks noEditPoints="1"/>
            </p:cNvSpPr>
            <p:nvPr/>
          </p:nvSpPr>
          <p:spPr bwMode="auto">
            <a:xfrm>
              <a:off x="6427099" y="2444950"/>
              <a:ext cx="419786" cy="428224"/>
            </a:xfrm>
            <a:custGeom>
              <a:avLst/>
              <a:gdLst>
                <a:gd name="T0" fmla="*/ 206 w 398"/>
                <a:gd name="T1" fmla="*/ 288 h 406"/>
                <a:gd name="T2" fmla="*/ 240 w 398"/>
                <a:gd name="T3" fmla="*/ 276 h 406"/>
                <a:gd name="T4" fmla="*/ 268 w 398"/>
                <a:gd name="T5" fmla="*/ 256 h 406"/>
                <a:gd name="T6" fmla="*/ 302 w 398"/>
                <a:gd name="T7" fmla="*/ 200 h 406"/>
                <a:gd name="T8" fmla="*/ 310 w 398"/>
                <a:gd name="T9" fmla="*/ 144 h 406"/>
                <a:gd name="T10" fmla="*/ 308 w 398"/>
                <a:gd name="T11" fmla="*/ 116 h 406"/>
                <a:gd name="T12" fmla="*/ 276 w 398"/>
                <a:gd name="T13" fmla="*/ 42 h 406"/>
                <a:gd name="T14" fmla="*/ 250 w 398"/>
                <a:gd name="T15" fmla="*/ 18 h 406"/>
                <a:gd name="T16" fmla="*/ 218 w 398"/>
                <a:gd name="T17" fmla="*/ 4 h 406"/>
                <a:gd name="T18" fmla="*/ 194 w 398"/>
                <a:gd name="T19" fmla="*/ 0 h 406"/>
                <a:gd name="T20" fmla="*/ 160 w 398"/>
                <a:gd name="T21" fmla="*/ 8 h 406"/>
                <a:gd name="T22" fmla="*/ 130 w 398"/>
                <a:gd name="T23" fmla="*/ 26 h 406"/>
                <a:gd name="T24" fmla="*/ 98 w 398"/>
                <a:gd name="T25" fmla="*/ 64 h 406"/>
                <a:gd name="T26" fmla="*/ 78 w 398"/>
                <a:gd name="T27" fmla="*/ 130 h 406"/>
                <a:gd name="T28" fmla="*/ 78 w 398"/>
                <a:gd name="T29" fmla="*/ 160 h 406"/>
                <a:gd name="T30" fmla="*/ 98 w 398"/>
                <a:gd name="T31" fmla="*/ 224 h 406"/>
                <a:gd name="T32" fmla="*/ 130 w 398"/>
                <a:gd name="T33" fmla="*/ 264 h 406"/>
                <a:gd name="T34" fmla="*/ 160 w 398"/>
                <a:gd name="T35" fmla="*/ 282 h 406"/>
                <a:gd name="T36" fmla="*/ 194 w 398"/>
                <a:gd name="T37" fmla="*/ 288 h 406"/>
                <a:gd name="T38" fmla="*/ 194 w 398"/>
                <a:gd name="T39" fmla="*/ 26 h 406"/>
                <a:gd name="T40" fmla="*/ 230 w 398"/>
                <a:gd name="T41" fmla="*/ 36 h 406"/>
                <a:gd name="T42" fmla="*/ 270 w 398"/>
                <a:gd name="T43" fmla="*/ 78 h 406"/>
                <a:gd name="T44" fmla="*/ 284 w 398"/>
                <a:gd name="T45" fmla="*/ 144 h 406"/>
                <a:gd name="T46" fmla="*/ 278 w 398"/>
                <a:gd name="T47" fmla="*/ 190 h 406"/>
                <a:gd name="T48" fmla="*/ 244 w 398"/>
                <a:gd name="T49" fmla="*/ 242 h 406"/>
                <a:gd name="T50" fmla="*/ 204 w 398"/>
                <a:gd name="T51" fmla="*/ 262 h 406"/>
                <a:gd name="T52" fmla="*/ 186 w 398"/>
                <a:gd name="T53" fmla="*/ 262 h 406"/>
                <a:gd name="T54" fmla="*/ 144 w 398"/>
                <a:gd name="T55" fmla="*/ 242 h 406"/>
                <a:gd name="T56" fmla="*/ 112 w 398"/>
                <a:gd name="T57" fmla="*/ 190 h 406"/>
                <a:gd name="T58" fmla="*/ 104 w 398"/>
                <a:gd name="T59" fmla="*/ 144 h 406"/>
                <a:gd name="T60" fmla="*/ 120 w 398"/>
                <a:gd name="T61" fmla="*/ 78 h 406"/>
                <a:gd name="T62" fmla="*/ 160 w 398"/>
                <a:gd name="T63" fmla="*/ 36 h 406"/>
                <a:gd name="T64" fmla="*/ 194 w 398"/>
                <a:gd name="T65" fmla="*/ 26 h 406"/>
                <a:gd name="T66" fmla="*/ 276 w 398"/>
                <a:gd name="T67" fmla="*/ 282 h 406"/>
                <a:gd name="T68" fmla="*/ 268 w 398"/>
                <a:gd name="T69" fmla="*/ 282 h 406"/>
                <a:gd name="T70" fmla="*/ 260 w 398"/>
                <a:gd name="T71" fmla="*/ 290 h 406"/>
                <a:gd name="T72" fmla="*/ 264 w 398"/>
                <a:gd name="T73" fmla="*/ 304 h 406"/>
                <a:gd name="T74" fmla="*/ 356 w 398"/>
                <a:gd name="T75" fmla="*/ 338 h 406"/>
                <a:gd name="T76" fmla="*/ 370 w 398"/>
                <a:gd name="T77" fmla="*/ 354 h 406"/>
                <a:gd name="T78" fmla="*/ 372 w 398"/>
                <a:gd name="T79" fmla="*/ 370 h 406"/>
                <a:gd name="T80" fmla="*/ 364 w 398"/>
                <a:gd name="T81" fmla="*/ 380 h 406"/>
                <a:gd name="T82" fmla="*/ 38 w 398"/>
                <a:gd name="T83" fmla="*/ 380 h 406"/>
                <a:gd name="T84" fmla="*/ 26 w 398"/>
                <a:gd name="T85" fmla="*/ 376 h 406"/>
                <a:gd name="T86" fmla="*/ 26 w 398"/>
                <a:gd name="T87" fmla="*/ 362 h 406"/>
                <a:gd name="T88" fmla="*/ 34 w 398"/>
                <a:gd name="T89" fmla="*/ 342 h 406"/>
                <a:gd name="T90" fmla="*/ 120 w 398"/>
                <a:gd name="T91" fmla="*/ 306 h 406"/>
                <a:gd name="T92" fmla="*/ 130 w 398"/>
                <a:gd name="T93" fmla="*/ 296 h 406"/>
                <a:gd name="T94" fmla="*/ 126 w 398"/>
                <a:gd name="T95" fmla="*/ 286 h 406"/>
                <a:gd name="T96" fmla="*/ 112 w 398"/>
                <a:gd name="T97" fmla="*/ 282 h 406"/>
                <a:gd name="T98" fmla="*/ 26 w 398"/>
                <a:gd name="T99" fmla="*/ 318 h 406"/>
                <a:gd name="T100" fmla="*/ 2 w 398"/>
                <a:gd name="T101" fmla="*/ 346 h 406"/>
                <a:gd name="T102" fmla="*/ 0 w 398"/>
                <a:gd name="T103" fmla="*/ 370 h 406"/>
                <a:gd name="T104" fmla="*/ 2 w 398"/>
                <a:gd name="T105" fmla="*/ 386 h 406"/>
                <a:gd name="T106" fmla="*/ 16 w 398"/>
                <a:gd name="T107" fmla="*/ 400 h 406"/>
                <a:gd name="T108" fmla="*/ 38 w 398"/>
                <a:gd name="T109" fmla="*/ 406 h 406"/>
                <a:gd name="T110" fmla="*/ 368 w 398"/>
                <a:gd name="T111" fmla="*/ 406 h 406"/>
                <a:gd name="T112" fmla="*/ 386 w 398"/>
                <a:gd name="T113" fmla="*/ 396 h 406"/>
                <a:gd name="T114" fmla="*/ 398 w 398"/>
                <a:gd name="T115" fmla="*/ 378 h 406"/>
                <a:gd name="T116" fmla="*/ 398 w 398"/>
                <a:gd name="T117" fmla="*/ 362 h 406"/>
                <a:gd name="T118" fmla="*/ 388 w 398"/>
                <a:gd name="T119" fmla="*/ 334 h 406"/>
                <a:gd name="T120" fmla="*/ 366 w 398"/>
                <a:gd name="T121" fmla="*/ 314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8" h="406">
                  <a:moveTo>
                    <a:pt x="194" y="288"/>
                  </a:moveTo>
                  <a:lnTo>
                    <a:pt x="194" y="288"/>
                  </a:lnTo>
                  <a:lnTo>
                    <a:pt x="206" y="288"/>
                  </a:lnTo>
                  <a:lnTo>
                    <a:pt x="218" y="286"/>
                  </a:lnTo>
                  <a:lnTo>
                    <a:pt x="228" y="282"/>
                  </a:lnTo>
                  <a:lnTo>
                    <a:pt x="240" y="276"/>
                  </a:lnTo>
                  <a:lnTo>
                    <a:pt x="250" y="270"/>
                  </a:lnTo>
                  <a:lnTo>
                    <a:pt x="260" y="264"/>
                  </a:lnTo>
                  <a:lnTo>
                    <a:pt x="268" y="256"/>
                  </a:lnTo>
                  <a:lnTo>
                    <a:pt x="276" y="246"/>
                  </a:lnTo>
                  <a:lnTo>
                    <a:pt x="290" y="224"/>
                  </a:lnTo>
                  <a:lnTo>
                    <a:pt x="302" y="200"/>
                  </a:lnTo>
                  <a:lnTo>
                    <a:pt x="308" y="174"/>
                  </a:lnTo>
                  <a:lnTo>
                    <a:pt x="310" y="160"/>
                  </a:lnTo>
                  <a:lnTo>
                    <a:pt x="310" y="144"/>
                  </a:lnTo>
                  <a:lnTo>
                    <a:pt x="310" y="144"/>
                  </a:lnTo>
                  <a:lnTo>
                    <a:pt x="310" y="130"/>
                  </a:lnTo>
                  <a:lnTo>
                    <a:pt x="308" y="116"/>
                  </a:lnTo>
                  <a:lnTo>
                    <a:pt x="302" y="88"/>
                  </a:lnTo>
                  <a:lnTo>
                    <a:pt x="290" y="64"/>
                  </a:lnTo>
                  <a:lnTo>
                    <a:pt x="276" y="42"/>
                  </a:lnTo>
                  <a:lnTo>
                    <a:pt x="268" y="34"/>
                  </a:lnTo>
                  <a:lnTo>
                    <a:pt x="260" y="26"/>
                  </a:lnTo>
                  <a:lnTo>
                    <a:pt x="250" y="18"/>
                  </a:lnTo>
                  <a:lnTo>
                    <a:pt x="240" y="12"/>
                  </a:lnTo>
                  <a:lnTo>
                    <a:pt x="228" y="8"/>
                  </a:lnTo>
                  <a:lnTo>
                    <a:pt x="218" y="4"/>
                  </a:lnTo>
                  <a:lnTo>
                    <a:pt x="206" y="2"/>
                  </a:lnTo>
                  <a:lnTo>
                    <a:pt x="194" y="0"/>
                  </a:lnTo>
                  <a:lnTo>
                    <a:pt x="194" y="0"/>
                  </a:lnTo>
                  <a:lnTo>
                    <a:pt x="182" y="2"/>
                  </a:lnTo>
                  <a:lnTo>
                    <a:pt x="170" y="4"/>
                  </a:lnTo>
                  <a:lnTo>
                    <a:pt x="160" y="8"/>
                  </a:lnTo>
                  <a:lnTo>
                    <a:pt x="148" y="12"/>
                  </a:lnTo>
                  <a:lnTo>
                    <a:pt x="138" y="18"/>
                  </a:lnTo>
                  <a:lnTo>
                    <a:pt x="130" y="26"/>
                  </a:lnTo>
                  <a:lnTo>
                    <a:pt x="120" y="34"/>
                  </a:lnTo>
                  <a:lnTo>
                    <a:pt x="112" y="42"/>
                  </a:lnTo>
                  <a:lnTo>
                    <a:pt x="98" y="64"/>
                  </a:lnTo>
                  <a:lnTo>
                    <a:pt x="88" y="88"/>
                  </a:lnTo>
                  <a:lnTo>
                    <a:pt x="80" y="116"/>
                  </a:lnTo>
                  <a:lnTo>
                    <a:pt x="78" y="130"/>
                  </a:lnTo>
                  <a:lnTo>
                    <a:pt x="78" y="144"/>
                  </a:lnTo>
                  <a:lnTo>
                    <a:pt x="78" y="144"/>
                  </a:lnTo>
                  <a:lnTo>
                    <a:pt x="78" y="160"/>
                  </a:lnTo>
                  <a:lnTo>
                    <a:pt x="80" y="174"/>
                  </a:lnTo>
                  <a:lnTo>
                    <a:pt x="88" y="200"/>
                  </a:lnTo>
                  <a:lnTo>
                    <a:pt x="98" y="224"/>
                  </a:lnTo>
                  <a:lnTo>
                    <a:pt x="112" y="246"/>
                  </a:lnTo>
                  <a:lnTo>
                    <a:pt x="120" y="256"/>
                  </a:lnTo>
                  <a:lnTo>
                    <a:pt x="130" y="264"/>
                  </a:lnTo>
                  <a:lnTo>
                    <a:pt x="138" y="270"/>
                  </a:lnTo>
                  <a:lnTo>
                    <a:pt x="148" y="276"/>
                  </a:lnTo>
                  <a:lnTo>
                    <a:pt x="160" y="282"/>
                  </a:lnTo>
                  <a:lnTo>
                    <a:pt x="170" y="286"/>
                  </a:lnTo>
                  <a:lnTo>
                    <a:pt x="182" y="288"/>
                  </a:lnTo>
                  <a:lnTo>
                    <a:pt x="194" y="288"/>
                  </a:lnTo>
                  <a:lnTo>
                    <a:pt x="194" y="288"/>
                  </a:lnTo>
                  <a:close/>
                  <a:moveTo>
                    <a:pt x="194" y="26"/>
                  </a:moveTo>
                  <a:lnTo>
                    <a:pt x="194" y="26"/>
                  </a:lnTo>
                  <a:lnTo>
                    <a:pt x="204" y="28"/>
                  </a:lnTo>
                  <a:lnTo>
                    <a:pt x="212" y="30"/>
                  </a:lnTo>
                  <a:lnTo>
                    <a:pt x="230" y="36"/>
                  </a:lnTo>
                  <a:lnTo>
                    <a:pt x="244" y="48"/>
                  </a:lnTo>
                  <a:lnTo>
                    <a:pt x="258" y="62"/>
                  </a:lnTo>
                  <a:lnTo>
                    <a:pt x="270" y="78"/>
                  </a:lnTo>
                  <a:lnTo>
                    <a:pt x="278" y="98"/>
                  </a:lnTo>
                  <a:lnTo>
                    <a:pt x="282" y="120"/>
                  </a:lnTo>
                  <a:lnTo>
                    <a:pt x="284" y="144"/>
                  </a:lnTo>
                  <a:lnTo>
                    <a:pt x="284" y="144"/>
                  </a:lnTo>
                  <a:lnTo>
                    <a:pt x="282" y="168"/>
                  </a:lnTo>
                  <a:lnTo>
                    <a:pt x="278" y="190"/>
                  </a:lnTo>
                  <a:lnTo>
                    <a:pt x="270" y="210"/>
                  </a:lnTo>
                  <a:lnTo>
                    <a:pt x="258" y="228"/>
                  </a:lnTo>
                  <a:lnTo>
                    <a:pt x="244" y="242"/>
                  </a:lnTo>
                  <a:lnTo>
                    <a:pt x="230" y="252"/>
                  </a:lnTo>
                  <a:lnTo>
                    <a:pt x="212" y="260"/>
                  </a:lnTo>
                  <a:lnTo>
                    <a:pt x="204" y="262"/>
                  </a:lnTo>
                  <a:lnTo>
                    <a:pt x="194" y="262"/>
                  </a:lnTo>
                  <a:lnTo>
                    <a:pt x="194" y="262"/>
                  </a:lnTo>
                  <a:lnTo>
                    <a:pt x="186" y="262"/>
                  </a:lnTo>
                  <a:lnTo>
                    <a:pt x="176" y="260"/>
                  </a:lnTo>
                  <a:lnTo>
                    <a:pt x="160" y="252"/>
                  </a:lnTo>
                  <a:lnTo>
                    <a:pt x="144" y="242"/>
                  </a:lnTo>
                  <a:lnTo>
                    <a:pt x="130" y="228"/>
                  </a:lnTo>
                  <a:lnTo>
                    <a:pt x="120" y="210"/>
                  </a:lnTo>
                  <a:lnTo>
                    <a:pt x="112" y="190"/>
                  </a:lnTo>
                  <a:lnTo>
                    <a:pt x="106" y="168"/>
                  </a:lnTo>
                  <a:lnTo>
                    <a:pt x="104" y="144"/>
                  </a:lnTo>
                  <a:lnTo>
                    <a:pt x="104" y="144"/>
                  </a:lnTo>
                  <a:lnTo>
                    <a:pt x="106" y="120"/>
                  </a:lnTo>
                  <a:lnTo>
                    <a:pt x="112" y="98"/>
                  </a:lnTo>
                  <a:lnTo>
                    <a:pt x="120" y="78"/>
                  </a:lnTo>
                  <a:lnTo>
                    <a:pt x="130" y="62"/>
                  </a:lnTo>
                  <a:lnTo>
                    <a:pt x="144" y="48"/>
                  </a:lnTo>
                  <a:lnTo>
                    <a:pt x="160" y="36"/>
                  </a:lnTo>
                  <a:lnTo>
                    <a:pt x="176" y="30"/>
                  </a:lnTo>
                  <a:lnTo>
                    <a:pt x="186" y="28"/>
                  </a:lnTo>
                  <a:lnTo>
                    <a:pt x="194" y="26"/>
                  </a:lnTo>
                  <a:lnTo>
                    <a:pt x="194" y="26"/>
                  </a:lnTo>
                  <a:close/>
                  <a:moveTo>
                    <a:pt x="366" y="314"/>
                  </a:moveTo>
                  <a:lnTo>
                    <a:pt x="276" y="282"/>
                  </a:lnTo>
                  <a:lnTo>
                    <a:pt x="276" y="282"/>
                  </a:lnTo>
                  <a:lnTo>
                    <a:pt x="272" y="282"/>
                  </a:lnTo>
                  <a:lnTo>
                    <a:pt x="268" y="282"/>
                  </a:lnTo>
                  <a:lnTo>
                    <a:pt x="262" y="286"/>
                  </a:lnTo>
                  <a:lnTo>
                    <a:pt x="260" y="290"/>
                  </a:lnTo>
                  <a:lnTo>
                    <a:pt x="260" y="290"/>
                  </a:lnTo>
                  <a:lnTo>
                    <a:pt x="260" y="296"/>
                  </a:lnTo>
                  <a:lnTo>
                    <a:pt x="260" y="300"/>
                  </a:lnTo>
                  <a:lnTo>
                    <a:pt x="264" y="304"/>
                  </a:lnTo>
                  <a:lnTo>
                    <a:pt x="268" y="306"/>
                  </a:lnTo>
                  <a:lnTo>
                    <a:pt x="356" y="338"/>
                  </a:lnTo>
                  <a:lnTo>
                    <a:pt x="356" y="338"/>
                  </a:lnTo>
                  <a:lnTo>
                    <a:pt x="362" y="342"/>
                  </a:lnTo>
                  <a:lnTo>
                    <a:pt x="368" y="348"/>
                  </a:lnTo>
                  <a:lnTo>
                    <a:pt x="370" y="354"/>
                  </a:lnTo>
                  <a:lnTo>
                    <a:pt x="372" y="362"/>
                  </a:lnTo>
                  <a:lnTo>
                    <a:pt x="372" y="370"/>
                  </a:lnTo>
                  <a:lnTo>
                    <a:pt x="372" y="370"/>
                  </a:lnTo>
                  <a:lnTo>
                    <a:pt x="372" y="376"/>
                  </a:lnTo>
                  <a:lnTo>
                    <a:pt x="368" y="378"/>
                  </a:lnTo>
                  <a:lnTo>
                    <a:pt x="364" y="380"/>
                  </a:lnTo>
                  <a:lnTo>
                    <a:pt x="360" y="380"/>
                  </a:lnTo>
                  <a:lnTo>
                    <a:pt x="38" y="380"/>
                  </a:lnTo>
                  <a:lnTo>
                    <a:pt x="38" y="380"/>
                  </a:lnTo>
                  <a:lnTo>
                    <a:pt x="34" y="380"/>
                  </a:lnTo>
                  <a:lnTo>
                    <a:pt x="28" y="378"/>
                  </a:lnTo>
                  <a:lnTo>
                    <a:pt x="26" y="376"/>
                  </a:lnTo>
                  <a:lnTo>
                    <a:pt x="26" y="370"/>
                  </a:lnTo>
                  <a:lnTo>
                    <a:pt x="26" y="362"/>
                  </a:lnTo>
                  <a:lnTo>
                    <a:pt x="26" y="362"/>
                  </a:lnTo>
                  <a:lnTo>
                    <a:pt x="26" y="354"/>
                  </a:lnTo>
                  <a:lnTo>
                    <a:pt x="30" y="348"/>
                  </a:lnTo>
                  <a:lnTo>
                    <a:pt x="34" y="342"/>
                  </a:lnTo>
                  <a:lnTo>
                    <a:pt x="40" y="338"/>
                  </a:lnTo>
                  <a:lnTo>
                    <a:pt x="120" y="306"/>
                  </a:lnTo>
                  <a:lnTo>
                    <a:pt x="120" y="306"/>
                  </a:lnTo>
                  <a:lnTo>
                    <a:pt x="124" y="304"/>
                  </a:lnTo>
                  <a:lnTo>
                    <a:pt x="128" y="300"/>
                  </a:lnTo>
                  <a:lnTo>
                    <a:pt x="130" y="296"/>
                  </a:lnTo>
                  <a:lnTo>
                    <a:pt x="128" y="290"/>
                  </a:lnTo>
                  <a:lnTo>
                    <a:pt x="128" y="290"/>
                  </a:lnTo>
                  <a:lnTo>
                    <a:pt x="126" y="286"/>
                  </a:lnTo>
                  <a:lnTo>
                    <a:pt x="122" y="282"/>
                  </a:lnTo>
                  <a:lnTo>
                    <a:pt x="116" y="282"/>
                  </a:lnTo>
                  <a:lnTo>
                    <a:pt x="112" y="282"/>
                  </a:lnTo>
                  <a:lnTo>
                    <a:pt x="32" y="314"/>
                  </a:lnTo>
                  <a:lnTo>
                    <a:pt x="32" y="314"/>
                  </a:lnTo>
                  <a:lnTo>
                    <a:pt x="26" y="318"/>
                  </a:lnTo>
                  <a:lnTo>
                    <a:pt x="20" y="322"/>
                  </a:lnTo>
                  <a:lnTo>
                    <a:pt x="8" y="334"/>
                  </a:lnTo>
                  <a:lnTo>
                    <a:pt x="2" y="346"/>
                  </a:lnTo>
                  <a:lnTo>
                    <a:pt x="0" y="354"/>
                  </a:lnTo>
                  <a:lnTo>
                    <a:pt x="0" y="362"/>
                  </a:lnTo>
                  <a:lnTo>
                    <a:pt x="0" y="370"/>
                  </a:lnTo>
                  <a:lnTo>
                    <a:pt x="0" y="370"/>
                  </a:lnTo>
                  <a:lnTo>
                    <a:pt x="0" y="378"/>
                  </a:lnTo>
                  <a:lnTo>
                    <a:pt x="2" y="386"/>
                  </a:lnTo>
                  <a:lnTo>
                    <a:pt x="6" y="392"/>
                  </a:lnTo>
                  <a:lnTo>
                    <a:pt x="10" y="396"/>
                  </a:lnTo>
                  <a:lnTo>
                    <a:pt x="16" y="400"/>
                  </a:lnTo>
                  <a:lnTo>
                    <a:pt x="22" y="404"/>
                  </a:lnTo>
                  <a:lnTo>
                    <a:pt x="30" y="406"/>
                  </a:lnTo>
                  <a:lnTo>
                    <a:pt x="38" y="406"/>
                  </a:lnTo>
                  <a:lnTo>
                    <a:pt x="360" y="406"/>
                  </a:lnTo>
                  <a:lnTo>
                    <a:pt x="360" y="406"/>
                  </a:lnTo>
                  <a:lnTo>
                    <a:pt x="368" y="406"/>
                  </a:lnTo>
                  <a:lnTo>
                    <a:pt x="374" y="404"/>
                  </a:lnTo>
                  <a:lnTo>
                    <a:pt x="382" y="400"/>
                  </a:lnTo>
                  <a:lnTo>
                    <a:pt x="386" y="396"/>
                  </a:lnTo>
                  <a:lnTo>
                    <a:pt x="392" y="392"/>
                  </a:lnTo>
                  <a:lnTo>
                    <a:pt x="396" y="386"/>
                  </a:lnTo>
                  <a:lnTo>
                    <a:pt x="398" y="378"/>
                  </a:lnTo>
                  <a:lnTo>
                    <a:pt x="398" y="370"/>
                  </a:lnTo>
                  <a:lnTo>
                    <a:pt x="398" y="362"/>
                  </a:lnTo>
                  <a:lnTo>
                    <a:pt x="398" y="362"/>
                  </a:lnTo>
                  <a:lnTo>
                    <a:pt x="398" y="354"/>
                  </a:lnTo>
                  <a:lnTo>
                    <a:pt x="396" y="346"/>
                  </a:lnTo>
                  <a:lnTo>
                    <a:pt x="388" y="334"/>
                  </a:lnTo>
                  <a:lnTo>
                    <a:pt x="378" y="322"/>
                  </a:lnTo>
                  <a:lnTo>
                    <a:pt x="372" y="318"/>
                  </a:lnTo>
                  <a:lnTo>
                    <a:pt x="366" y="314"/>
                  </a:lnTo>
                  <a:lnTo>
                    <a:pt x="366" y="314"/>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26" name="Group 36"/>
          <p:cNvGrpSpPr/>
          <p:nvPr/>
        </p:nvGrpSpPr>
        <p:grpSpPr>
          <a:xfrm>
            <a:off x="460658" y="3229350"/>
            <a:ext cx="5423370" cy="896425"/>
            <a:chOff x="469895" y="3293609"/>
            <a:chExt cx="5532120" cy="914400"/>
          </a:xfrm>
        </p:grpSpPr>
        <p:sp>
          <p:nvSpPr>
            <p:cNvPr id="27" name="Rectangle 2"/>
            <p:cNvSpPr/>
            <p:nvPr/>
          </p:nvSpPr>
          <p:spPr>
            <a:xfrm>
              <a:off x="469895" y="3293609"/>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PÚBLICOS POR DEFECTO</a:t>
              </a:r>
            </a:p>
          </p:txBody>
        </p:sp>
        <p:sp>
          <p:nvSpPr>
            <p:cNvPr id="28" name="Freeform 9"/>
            <p:cNvSpPr>
              <a:spLocks noEditPoints="1"/>
            </p:cNvSpPr>
            <p:nvPr/>
          </p:nvSpPr>
          <p:spPr bwMode="auto">
            <a:xfrm>
              <a:off x="692150" y="3535419"/>
              <a:ext cx="410587" cy="430780"/>
            </a:xfrm>
            <a:custGeom>
              <a:avLst/>
              <a:gdLst>
                <a:gd name="T0" fmla="*/ 326 w 366"/>
                <a:gd name="T1" fmla="*/ 172 h 384"/>
                <a:gd name="T2" fmla="*/ 322 w 366"/>
                <a:gd name="T3" fmla="*/ 250 h 384"/>
                <a:gd name="T4" fmla="*/ 334 w 366"/>
                <a:gd name="T5" fmla="*/ 264 h 384"/>
                <a:gd name="T6" fmla="*/ 346 w 366"/>
                <a:gd name="T7" fmla="*/ 256 h 384"/>
                <a:gd name="T8" fmla="*/ 346 w 366"/>
                <a:gd name="T9" fmla="*/ 176 h 384"/>
                <a:gd name="T10" fmla="*/ 334 w 366"/>
                <a:gd name="T11" fmla="*/ 168 h 384"/>
                <a:gd name="T12" fmla="*/ 326 w 366"/>
                <a:gd name="T13" fmla="*/ 292 h 384"/>
                <a:gd name="T14" fmla="*/ 322 w 366"/>
                <a:gd name="T15" fmla="*/ 370 h 384"/>
                <a:gd name="T16" fmla="*/ 334 w 366"/>
                <a:gd name="T17" fmla="*/ 384 h 384"/>
                <a:gd name="T18" fmla="*/ 346 w 366"/>
                <a:gd name="T19" fmla="*/ 376 h 384"/>
                <a:gd name="T20" fmla="*/ 346 w 366"/>
                <a:gd name="T21" fmla="*/ 296 h 384"/>
                <a:gd name="T22" fmla="*/ 334 w 366"/>
                <a:gd name="T23" fmla="*/ 288 h 384"/>
                <a:gd name="T24" fmla="*/ 30 w 366"/>
                <a:gd name="T25" fmla="*/ 0 h 384"/>
                <a:gd name="T26" fmla="*/ 6 w 366"/>
                <a:gd name="T27" fmla="*/ 16 h 384"/>
                <a:gd name="T28" fmla="*/ 0 w 366"/>
                <a:gd name="T29" fmla="*/ 346 h 384"/>
                <a:gd name="T30" fmla="*/ 6 w 366"/>
                <a:gd name="T31" fmla="*/ 366 h 384"/>
                <a:gd name="T32" fmla="*/ 30 w 366"/>
                <a:gd name="T33" fmla="*/ 382 h 384"/>
                <a:gd name="T34" fmla="*/ 266 w 366"/>
                <a:gd name="T35" fmla="*/ 382 h 384"/>
                <a:gd name="T36" fmla="*/ 290 w 366"/>
                <a:gd name="T37" fmla="*/ 366 h 384"/>
                <a:gd name="T38" fmla="*/ 296 w 366"/>
                <a:gd name="T39" fmla="*/ 176 h 384"/>
                <a:gd name="T40" fmla="*/ 302 w 366"/>
                <a:gd name="T41" fmla="*/ 156 h 384"/>
                <a:gd name="T42" fmla="*/ 324 w 366"/>
                <a:gd name="T43" fmla="*/ 140 h 384"/>
                <a:gd name="T44" fmla="*/ 344 w 366"/>
                <a:gd name="T45" fmla="*/ 136 h 384"/>
                <a:gd name="T46" fmla="*/ 362 w 366"/>
                <a:gd name="T47" fmla="*/ 116 h 384"/>
                <a:gd name="T48" fmla="*/ 366 w 366"/>
                <a:gd name="T49" fmla="*/ 38 h 384"/>
                <a:gd name="T50" fmla="*/ 354 w 366"/>
                <a:gd name="T51" fmla="*/ 12 h 384"/>
                <a:gd name="T52" fmla="*/ 328 w 366"/>
                <a:gd name="T53" fmla="*/ 0 h 384"/>
                <a:gd name="T54" fmla="*/ 338 w 366"/>
                <a:gd name="T55" fmla="*/ 106 h 384"/>
                <a:gd name="T56" fmla="*/ 332 w 366"/>
                <a:gd name="T57" fmla="*/ 114 h 384"/>
                <a:gd name="T58" fmla="*/ 288 w 366"/>
                <a:gd name="T59" fmla="*/ 132 h 384"/>
                <a:gd name="T60" fmla="*/ 270 w 366"/>
                <a:gd name="T61" fmla="*/ 176 h 384"/>
                <a:gd name="T62" fmla="*/ 266 w 366"/>
                <a:gd name="T63" fmla="*/ 354 h 384"/>
                <a:gd name="T64" fmla="*/ 38 w 366"/>
                <a:gd name="T65" fmla="*/ 358 h 384"/>
                <a:gd name="T66" fmla="*/ 26 w 366"/>
                <a:gd name="T67" fmla="*/ 346 h 384"/>
                <a:gd name="T68" fmla="*/ 30 w 366"/>
                <a:gd name="T69" fmla="*/ 30 h 384"/>
                <a:gd name="T70" fmla="*/ 328 w 366"/>
                <a:gd name="T71" fmla="*/ 26 h 384"/>
                <a:gd name="T72" fmla="*/ 340 w 366"/>
                <a:gd name="T73" fmla="*/ 38 h 384"/>
                <a:gd name="T74" fmla="*/ 184 w 366"/>
                <a:gd name="T75" fmla="*/ 224 h 384"/>
                <a:gd name="T76" fmla="*/ 178 w 366"/>
                <a:gd name="T77" fmla="*/ 220 h 384"/>
                <a:gd name="T78" fmla="*/ 174 w 366"/>
                <a:gd name="T79" fmla="*/ 218 h 384"/>
                <a:gd name="T80" fmla="*/ 194 w 366"/>
                <a:gd name="T81" fmla="*/ 174 h 384"/>
                <a:gd name="T82" fmla="*/ 186 w 366"/>
                <a:gd name="T83" fmla="*/ 146 h 384"/>
                <a:gd name="T84" fmla="*/ 160 w 366"/>
                <a:gd name="T85" fmla="*/ 124 h 384"/>
                <a:gd name="T86" fmla="*/ 136 w 366"/>
                <a:gd name="T87" fmla="*/ 126 h 384"/>
                <a:gd name="T88" fmla="*/ 114 w 366"/>
                <a:gd name="T89" fmla="*/ 154 h 384"/>
                <a:gd name="T90" fmla="*/ 112 w 366"/>
                <a:gd name="T91" fmla="*/ 188 h 384"/>
                <a:gd name="T92" fmla="*/ 130 w 366"/>
                <a:gd name="T93" fmla="*/ 218 h 384"/>
                <a:gd name="T94" fmla="*/ 90 w 366"/>
                <a:gd name="T95" fmla="*/ 236 h 384"/>
                <a:gd name="T96" fmla="*/ 80 w 366"/>
                <a:gd name="T97" fmla="*/ 246 h 384"/>
                <a:gd name="T98" fmla="*/ 80 w 366"/>
                <a:gd name="T99" fmla="*/ 260 h 384"/>
                <a:gd name="T100" fmla="*/ 212 w 366"/>
                <a:gd name="T101" fmla="*/ 270 h 384"/>
                <a:gd name="T102" fmla="*/ 224 w 366"/>
                <a:gd name="T103" fmla="*/ 260 h 384"/>
                <a:gd name="T104" fmla="*/ 224 w 366"/>
                <a:gd name="T105" fmla="*/ 246 h 384"/>
                <a:gd name="T106" fmla="*/ 214 w 366"/>
                <a:gd name="T107" fmla="*/ 23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6" h="384">
                  <a:moveTo>
                    <a:pt x="334" y="168"/>
                  </a:moveTo>
                  <a:lnTo>
                    <a:pt x="334" y="168"/>
                  </a:lnTo>
                  <a:lnTo>
                    <a:pt x="330" y="168"/>
                  </a:lnTo>
                  <a:lnTo>
                    <a:pt x="326" y="172"/>
                  </a:lnTo>
                  <a:lnTo>
                    <a:pt x="322" y="176"/>
                  </a:lnTo>
                  <a:lnTo>
                    <a:pt x="322" y="180"/>
                  </a:lnTo>
                  <a:lnTo>
                    <a:pt x="322" y="250"/>
                  </a:lnTo>
                  <a:lnTo>
                    <a:pt x="322" y="250"/>
                  </a:lnTo>
                  <a:lnTo>
                    <a:pt x="322" y="256"/>
                  </a:lnTo>
                  <a:lnTo>
                    <a:pt x="326" y="260"/>
                  </a:lnTo>
                  <a:lnTo>
                    <a:pt x="330" y="262"/>
                  </a:lnTo>
                  <a:lnTo>
                    <a:pt x="334" y="264"/>
                  </a:lnTo>
                  <a:lnTo>
                    <a:pt x="334" y="264"/>
                  </a:lnTo>
                  <a:lnTo>
                    <a:pt x="340" y="262"/>
                  </a:lnTo>
                  <a:lnTo>
                    <a:pt x="344" y="260"/>
                  </a:lnTo>
                  <a:lnTo>
                    <a:pt x="346" y="256"/>
                  </a:lnTo>
                  <a:lnTo>
                    <a:pt x="348" y="250"/>
                  </a:lnTo>
                  <a:lnTo>
                    <a:pt x="348" y="180"/>
                  </a:lnTo>
                  <a:lnTo>
                    <a:pt x="348" y="180"/>
                  </a:lnTo>
                  <a:lnTo>
                    <a:pt x="346" y="176"/>
                  </a:lnTo>
                  <a:lnTo>
                    <a:pt x="344" y="172"/>
                  </a:lnTo>
                  <a:lnTo>
                    <a:pt x="340" y="168"/>
                  </a:lnTo>
                  <a:lnTo>
                    <a:pt x="334" y="168"/>
                  </a:lnTo>
                  <a:lnTo>
                    <a:pt x="334" y="168"/>
                  </a:lnTo>
                  <a:close/>
                  <a:moveTo>
                    <a:pt x="334" y="288"/>
                  </a:moveTo>
                  <a:lnTo>
                    <a:pt x="334" y="288"/>
                  </a:lnTo>
                  <a:lnTo>
                    <a:pt x="330" y="290"/>
                  </a:lnTo>
                  <a:lnTo>
                    <a:pt x="326" y="292"/>
                  </a:lnTo>
                  <a:lnTo>
                    <a:pt x="322" y="296"/>
                  </a:lnTo>
                  <a:lnTo>
                    <a:pt x="322" y="302"/>
                  </a:lnTo>
                  <a:lnTo>
                    <a:pt x="322" y="370"/>
                  </a:lnTo>
                  <a:lnTo>
                    <a:pt x="322" y="370"/>
                  </a:lnTo>
                  <a:lnTo>
                    <a:pt x="322" y="376"/>
                  </a:lnTo>
                  <a:lnTo>
                    <a:pt x="326" y="380"/>
                  </a:lnTo>
                  <a:lnTo>
                    <a:pt x="330" y="382"/>
                  </a:lnTo>
                  <a:lnTo>
                    <a:pt x="334" y="384"/>
                  </a:lnTo>
                  <a:lnTo>
                    <a:pt x="334" y="384"/>
                  </a:lnTo>
                  <a:lnTo>
                    <a:pt x="340" y="382"/>
                  </a:lnTo>
                  <a:lnTo>
                    <a:pt x="344" y="380"/>
                  </a:lnTo>
                  <a:lnTo>
                    <a:pt x="346" y="376"/>
                  </a:lnTo>
                  <a:lnTo>
                    <a:pt x="348" y="370"/>
                  </a:lnTo>
                  <a:lnTo>
                    <a:pt x="348" y="302"/>
                  </a:lnTo>
                  <a:lnTo>
                    <a:pt x="348" y="302"/>
                  </a:lnTo>
                  <a:lnTo>
                    <a:pt x="346" y="296"/>
                  </a:lnTo>
                  <a:lnTo>
                    <a:pt x="344" y="292"/>
                  </a:lnTo>
                  <a:lnTo>
                    <a:pt x="340" y="290"/>
                  </a:lnTo>
                  <a:lnTo>
                    <a:pt x="334" y="288"/>
                  </a:lnTo>
                  <a:lnTo>
                    <a:pt x="334" y="288"/>
                  </a:lnTo>
                  <a:close/>
                  <a:moveTo>
                    <a:pt x="328" y="0"/>
                  </a:moveTo>
                  <a:lnTo>
                    <a:pt x="38" y="0"/>
                  </a:lnTo>
                  <a:lnTo>
                    <a:pt x="38" y="0"/>
                  </a:lnTo>
                  <a:lnTo>
                    <a:pt x="30" y="0"/>
                  </a:lnTo>
                  <a:lnTo>
                    <a:pt x="22" y="4"/>
                  </a:lnTo>
                  <a:lnTo>
                    <a:pt x="16" y="6"/>
                  </a:lnTo>
                  <a:lnTo>
                    <a:pt x="12" y="12"/>
                  </a:lnTo>
                  <a:lnTo>
                    <a:pt x="6" y="16"/>
                  </a:lnTo>
                  <a:lnTo>
                    <a:pt x="4" y="22"/>
                  </a:lnTo>
                  <a:lnTo>
                    <a:pt x="0" y="30"/>
                  </a:lnTo>
                  <a:lnTo>
                    <a:pt x="0" y="38"/>
                  </a:lnTo>
                  <a:lnTo>
                    <a:pt x="0" y="346"/>
                  </a:lnTo>
                  <a:lnTo>
                    <a:pt x="0" y="346"/>
                  </a:lnTo>
                  <a:lnTo>
                    <a:pt x="0" y="354"/>
                  </a:lnTo>
                  <a:lnTo>
                    <a:pt x="4" y="360"/>
                  </a:lnTo>
                  <a:lnTo>
                    <a:pt x="6" y="366"/>
                  </a:lnTo>
                  <a:lnTo>
                    <a:pt x="12" y="372"/>
                  </a:lnTo>
                  <a:lnTo>
                    <a:pt x="16" y="376"/>
                  </a:lnTo>
                  <a:lnTo>
                    <a:pt x="22" y="380"/>
                  </a:lnTo>
                  <a:lnTo>
                    <a:pt x="30" y="382"/>
                  </a:lnTo>
                  <a:lnTo>
                    <a:pt x="38" y="384"/>
                  </a:lnTo>
                  <a:lnTo>
                    <a:pt x="258" y="384"/>
                  </a:lnTo>
                  <a:lnTo>
                    <a:pt x="258" y="384"/>
                  </a:lnTo>
                  <a:lnTo>
                    <a:pt x="266" y="382"/>
                  </a:lnTo>
                  <a:lnTo>
                    <a:pt x="272" y="380"/>
                  </a:lnTo>
                  <a:lnTo>
                    <a:pt x="280" y="376"/>
                  </a:lnTo>
                  <a:lnTo>
                    <a:pt x="284" y="372"/>
                  </a:lnTo>
                  <a:lnTo>
                    <a:pt x="290" y="366"/>
                  </a:lnTo>
                  <a:lnTo>
                    <a:pt x="292" y="360"/>
                  </a:lnTo>
                  <a:lnTo>
                    <a:pt x="294" y="354"/>
                  </a:lnTo>
                  <a:lnTo>
                    <a:pt x="296" y="346"/>
                  </a:lnTo>
                  <a:lnTo>
                    <a:pt x="296" y="176"/>
                  </a:lnTo>
                  <a:lnTo>
                    <a:pt x="296" y="176"/>
                  </a:lnTo>
                  <a:lnTo>
                    <a:pt x="296" y="168"/>
                  </a:lnTo>
                  <a:lnTo>
                    <a:pt x="298" y="162"/>
                  </a:lnTo>
                  <a:lnTo>
                    <a:pt x="302" y="156"/>
                  </a:lnTo>
                  <a:lnTo>
                    <a:pt x="306" y="150"/>
                  </a:lnTo>
                  <a:lnTo>
                    <a:pt x="312" y="146"/>
                  </a:lnTo>
                  <a:lnTo>
                    <a:pt x="318" y="142"/>
                  </a:lnTo>
                  <a:lnTo>
                    <a:pt x="324" y="140"/>
                  </a:lnTo>
                  <a:lnTo>
                    <a:pt x="332" y="140"/>
                  </a:lnTo>
                  <a:lnTo>
                    <a:pt x="332" y="140"/>
                  </a:lnTo>
                  <a:lnTo>
                    <a:pt x="338" y="138"/>
                  </a:lnTo>
                  <a:lnTo>
                    <a:pt x="344" y="136"/>
                  </a:lnTo>
                  <a:lnTo>
                    <a:pt x="350" y="134"/>
                  </a:lnTo>
                  <a:lnTo>
                    <a:pt x="356" y="128"/>
                  </a:lnTo>
                  <a:lnTo>
                    <a:pt x="360" y="124"/>
                  </a:lnTo>
                  <a:lnTo>
                    <a:pt x="362" y="116"/>
                  </a:lnTo>
                  <a:lnTo>
                    <a:pt x="364" y="110"/>
                  </a:lnTo>
                  <a:lnTo>
                    <a:pt x="366" y="102"/>
                  </a:lnTo>
                  <a:lnTo>
                    <a:pt x="366" y="38"/>
                  </a:lnTo>
                  <a:lnTo>
                    <a:pt x="366" y="38"/>
                  </a:lnTo>
                  <a:lnTo>
                    <a:pt x="364" y="30"/>
                  </a:lnTo>
                  <a:lnTo>
                    <a:pt x="362" y="22"/>
                  </a:lnTo>
                  <a:lnTo>
                    <a:pt x="358" y="16"/>
                  </a:lnTo>
                  <a:lnTo>
                    <a:pt x="354" y="12"/>
                  </a:lnTo>
                  <a:lnTo>
                    <a:pt x="348" y="6"/>
                  </a:lnTo>
                  <a:lnTo>
                    <a:pt x="342" y="4"/>
                  </a:lnTo>
                  <a:lnTo>
                    <a:pt x="336" y="0"/>
                  </a:lnTo>
                  <a:lnTo>
                    <a:pt x="328" y="0"/>
                  </a:lnTo>
                  <a:lnTo>
                    <a:pt x="328" y="0"/>
                  </a:lnTo>
                  <a:close/>
                  <a:moveTo>
                    <a:pt x="340" y="102"/>
                  </a:moveTo>
                  <a:lnTo>
                    <a:pt x="340" y="102"/>
                  </a:lnTo>
                  <a:lnTo>
                    <a:pt x="338" y="106"/>
                  </a:lnTo>
                  <a:lnTo>
                    <a:pt x="336" y="110"/>
                  </a:lnTo>
                  <a:lnTo>
                    <a:pt x="334" y="112"/>
                  </a:lnTo>
                  <a:lnTo>
                    <a:pt x="332" y="114"/>
                  </a:lnTo>
                  <a:lnTo>
                    <a:pt x="332" y="114"/>
                  </a:lnTo>
                  <a:lnTo>
                    <a:pt x="320" y="114"/>
                  </a:lnTo>
                  <a:lnTo>
                    <a:pt x="308" y="118"/>
                  </a:lnTo>
                  <a:lnTo>
                    <a:pt x="298" y="124"/>
                  </a:lnTo>
                  <a:lnTo>
                    <a:pt x="288" y="132"/>
                  </a:lnTo>
                  <a:lnTo>
                    <a:pt x="280" y="142"/>
                  </a:lnTo>
                  <a:lnTo>
                    <a:pt x="274" y="152"/>
                  </a:lnTo>
                  <a:lnTo>
                    <a:pt x="270" y="164"/>
                  </a:lnTo>
                  <a:lnTo>
                    <a:pt x="270" y="176"/>
                  </a:lnTo>
                  <a:lnTo>
                    <a:pt x="270" y="346"/>
                  </a:lnTo>
                  <a:lnTo>
                    <a:pt x="270" y="346"/>
                  </a:lnTo>
                  <a:lnTo>
                    <a:pt x="268" y="350"/>
                  </a:lnTo>
                  <a:lnTo>
                    <a:pt x="266" y="354"/>
                  </a:lnTo>
                  <a:lnTo>
                    <a:pt x="262" y="356"/>
                  </a:lnTo>
                  <a:lnTo>
                    <a:pt x="258" y="358"/>
                  </a:lnTo>
                  <a:lnTo>
                    <a:pt x="38" y="358"/>
                  </a:lnTo>
                  <a:lnTo>
                    <a:pt x="38" y="358"/>
                  </a:lnTo>
                  <a:lnTo>
                    <a:pt x="32" y="356"/>
                  </a:lnTo>
                  <a:lnTo>
                    <a:pt x="30" y="354"/>
                  </a:lnTo>
                  <a:lnTo>
                    <a:pt x="28" y="350"/>
                  </a:lnTo>
                  <a:lnTo>
                    <a:pt x="26" y="346"/>
                  </a:lnTo>
                  <a:lnTo>
                    <a:pt x="26" y="38"/>
                  </a:lnTo>
                  <a:lnTo>
                    <a:pt x="26" y="38"/>
                  </a:lnTo>
                  <a:lnTo>
                    <a:pt x="28" y="34"/>
                  </a:lnTo>
                  <a:lnTo>
                    <a:pt x="30" y="30"/>
                  </a:lnTo>
                  <a:lnTo>
                    <a:pt x="32" y="28"/>
                  </a:lnTo>
                  <a:lnTo>
                    <a:pt x="38" y="26"/>
                  </a:lnTo>
                  <a:lnTo>
                    <a:pt x="328" y="26"/>
                  </a:lnTo>
                  <a:lnTo>
                    <a:pt x="328" y="26"/>
                  </a:lnTo>
                  <a:lnTo>
                    <a:pt x="332" y="28"/>
                  </a:lnTo>
                  <a:lnTo>
                    <a:pt x="336" y="30"/>
                  </a:lnTo>
                  <a:lnTo>
                    <a:pt x="338" y="34"/>
                  </a:lnTo>
                  <a:lnTo>
                    <a:pt x="340" y="38"/>
                  </a:lnTo>
                  <a:lnTo>
                    <a:pt x="340" y="102"/>
                  </a:lnTo>
                  <a:close/>
                  <a:moveTo>
                    <a:pt x="214" y="236"/>
                  </a:moveTo>
                  <a:lnTo>
                    <a:pt x="184" y="224"/>
                  </a:lnTo>
                  <a:lnTo>
                    <a:pt x="184" y="224"/>
                  </a:lnTo>
                  <a:lnTo>
                    <a:pt x="184" y="224"/>
                  </a:lnTo>
                  <a:lnTo>
                    <a:pt x="184" y="224"/>
                  </a:lnTo>
                  <a:lnTo>
                    <a:pt x="178" y="220"/>
                  </a:lnTo>
                  <a:lnTo>
                    <a:pt x="178" y="220"/>
                  </a:lnTo>
                  <a:lnTo>
                    <a:pt x="174" y="218"/>
                  </a:lnTo>
                  <a:lnTo>
                    <a:pt x="174" y="218"/>
                  </a:lnTo>
                  <a:lnTo>
                    <a:pt x="174" y="218"/>
                  </a:lnTo>
                  <a:lnTo>
                    <a:pt x="174" y="218"/>
                  </a:lnTo>
                  <a:lnTo>
                    <a:pt x="182" y="210"/>
                  </a:lnTo>
                  <a:lnTo>
                    <a:pt x="188" y="200"/>
                  </a:lnTo>
                  <a:lnTo>
                    <a:pt x="192" y="188"/>
                  </a:lnTo>
                  <a:lnTo>
                    <a:pt x="194" y="174"/>
                  </a:lnTo>
                  <a:lnTo>
                    <a:pt x="194" y="174"/>
                  </a:lnTo>
                  <a:lnTo>
                    <a:pt x="192" y="164"/>
                  </a:lnTo>
                  <a:lnTo>
                    <a:pt x="190" y="154"/>
                  </a:lnTo>
                  <a:lnTo>
                    <a:pt x="186" y="146"/>
                  </a:lnTo>
                  <a:lnTo>
                    <a:pt x="182" y="138"/>
                  </a:lnTo>
                  <a:lnTo>
                    <a:pt x="176" y="132"/>
                  </a:lnTo>
                  <a:lnTo>
                    <a:pt x="168" y="126"/>
                  </a:lnTo>
                  <a:lnTo>
                    <a:pt x="160" y="124"/>
                  </a:lnTo>
                  <a:lnTo>
                    <a:pt x="152" y="122"/>
                  </a:lnTo>
                  <a:lnTo>
                    <a:pt x="152" y="122"/>
                  </a:lnTo>
                  <a:lnTo>
                    <a:pt x="144" y="124"/>
                  </a:lnTo>
                  <a:lnTo>
                    <a:pt x="136" y="126"/>
                  </a:lnTo>
                  <a:lnTo>
                    <a:pt x="128" y="132"/>
                  </a:lnTo>
                  <a:lnTo>
                    <a:pt x="122" y="138"/>
                  </a:lnTo>
                  <a:lnTo>
                    <a:pt x="118" y="146"/>
                  </a:lnTo>
                  <a:lnTo>
                    <a:pt x="114" y="154"/>
                  </a:lnTo>
                  <a:lnTo>
                    <a:pt x="110" y="164"/>
                  </a:lnTo>
                  <a:lnTo>
                    <a:pt x="110" y="174"/>
                  </a:lnTo>
                  <a:lnTo>
                    <a:pt x="110" y="174"/>
                  </a:lnTo>
                  <a:lnTo>
                    <a:pt x="112" y="188"/>
                  </a:lnTo>
                  <a:lnTo>
                    <a:pt x="116" y="200"/>
                  </a:lnTo>
                  <a:lnTo>
                    <a:pt x="122" y="210"/>
                  </a:lnTo>
                  <a:lnTo>
                    <a:pt x="130" y="218"/>
                  </a:lnTo>
                  <a:lnTo>
                    <a:pt x="130" y="218"/>
                  </a:lnTo>
                  <a:lnTo>
                    <a:pt x="124" y="224"/>
                  </a:lnTo>
                  <a:lnTo>
                    <a:pt x="124" y="224"/>
                  </a:lnTo>
                  <a:lnTo>
                    <a:pt x="122" y="224"/>
                  </a:lnTo>
                  <a:lnTo>
                    <a:pt x="90" y="236"/>
                  </a:lnTo>
                  <a:lnTo>
                    <a:pt x="90" y="236"/>
                  </a:lnTo>
                  <a:lnTo>
                    <a:pt x="86" y="238"/>
                  </a:lnTo>
                  <a:lnTo>
                    <a:pt x="82" y="242"/>
                  </a:lnTo>
                  <a:lnTo>
                    <a:pt x="80" y="246"/>
                  </a:lnTo>
                  <a:lnTo>
                    <a:pt x="78" y="252"/>
                  </a:lnTo>
                  <a:lnTo>
                    <a:pt x="78" y="256"/>
                  </a:lnTo>
                  <a:lnTo>
                    <a:pt x="78" y="256"/>
                  </a:lnTo>
                  <a:lnTo>
                    <a:pt x="80" y="260"/>
                  </a:lnTo>
                  <a:lnTo>
                    <a:pt x="82" y="266"/>
                  </a:lnTo>
                  <a:lnTo>
                    <a:pt x="86" y="268"/>
                  </a:lnTo>
                  <a:lnTo>
                    <a:pt x="92" y="270"/>
                  </a:lnTo>
                  <a:lnTo>
                    <a:pt x="212" y="270"/>
                  </a:lnTo>
                  <a:lnTo>
                    <a:pt x="212" y="270"/>
                  </a:lnTo>
                  <a:lnTo>
                    <a:pt x="216" y="268"/>
                  </a:lnTo>
                  <a:lnTo>
                    <a:pt x="222" y="266"/>
                  </a:lnTo>
                  <a:lnTo>
                    <a:pt x="224" y="260"/>
                  </a:lnTo>
                  <a:lnTo>
                    <a:pt x="226" y="256"/>
                  </a:lnTo>
                  <a:lnTo>
                    <a:pt x="226" y="252"/>
                  </a:lnTo>
                  <a:lnTo>
                    <a:pt x="226" y="252"/>
                  </a:lnTo>
                  <a:lnTo>
                    <a:pt x="224" y="246"/>
                  </a:lnTo>
                  <a:lnTo>
                    <a:pt x="222" y="242"/>
                  </a:lnTo>
                  <a:lnTo>
                    <a:pt x="218" y="238"/>
                  </a:lnTo>
                  <a:lnTo>
                    <a:pt x="214" y="236"/>
                  </a:lnTo>
                  <a:lnTo>
                    <a:pt x="214" y="236"/>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29" name="Group 37"/>
          <p:cNvGrpSpPr/>
          <p:nvPr/>
        </p:nvGrpSpPr>
        <p:grpSpPr>
          <a:xfrm>
            <a:off x="460658" y="4299636"/>
            <a:ext cx="5423370" cy="896425"/>
            <a:chOff x="469895" y="4385356"/>
            <a:chExt cx="5532120" cy="914400"/>
          </a:xfrm>
        </p:grpSpPr>
        <p:sp>
          <p:nvSpPr>
            <p:cNvPr id="30" name="Rectangle 5"/>
            <p:cNvSpPr/>
            <p:nvPr/>
          </p:nvSpPr>
          <p:spPr>
            <a:xfrm>
              <a:off x="469895" y="4385356"/>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COMPARTIR CON NO-MIEMBROS</a:t>
              </a:r>
            </a:p>
          </p:txBody>
        </p:sp>
        <p:sp>
          <p:nvSpPr>
            <p:cNvPr id="31" name="Freeform 13"/>
            <p:cNvSpPr>
              <a:spLocks noEditPoints="1"/>
            </p:cNvSpPr>
            <p:nvPr/>
          </p:nvSpPr>
          <p:spPr bwMode="auto">
            <a:xfrm>
              <a:off x="692150" y="4647370"/>
              <a:ext cx="384175" cy="390371"/>
            </a:xfrm>
            <a:custGeom>
              <a:avLst/>
              <a:gdLst>
                <a:gd name="T0" fmla="*/ 298 w 372"/>
                <a:gd name="T1" fmla="*/ 332 h 378"/>
                <a:gd name="T2" fmla="*/ 358 w 372"/>
                <a:gd name="T3" fmla="*/ 258 h 378"/>
                <a:gd name="T4" fmla="*/ 372 w 372"/>
                <a:gd name="T5" fmla="*/ 184 h 378"/>
                <a:gd name="T6" fmla="*/ 358 w 372"/>
                <a:gd name="T7" fmla="*/ 112 h 378"/>
                <a:gd name="T8" fmla="*/ 318 w 372"/>
                <a:gd name="T9" fmla="*/ 54 h 378"/>
                <a:gd name="T10" fmla="*/ 260 w 372"/>
                <a:gd name="T11" fmla="*/ 14 h 378"/>
                <a:gd name="T12" fmla="*/ 188 w 372"/>
                <a:gd name="T13" fmla="*/ 0 h 378"/>
                <a:gd name="T14" fmla="*/ 188 w 372"/>
                <a:gd name="T15" fmla="*/ 0 h 378"/>
                <a:gd name="T16" fmla="*/ 186 w 372"/>
                <a:gd name="T17" fmla="*/ 0 h 378"/>
                <a:gd name="T18" fmla="*/ 178 w 372"/>
                <a:gd name="T19" fmla="*/ 4 h 378"/>
                <a:gd name="T20" fmla="*/ 176 w 372"/>
                <a:gd name="T21" fmla="*/ 16 h 378"/>
                <a:gd name="T22" fmla="*/ 186 w 372"/>
                <a:gd name="T23" fmla="*/ 26 h 378"/>
                <a:gd name="T24" fmla="*/ 204 w 372"/>
                <a:gd name="T25" fmla="*/ 26 h 378"/>
                <a:gd name="T26" fmla="*/ 264 w 372"/>
                <a:gd name="T27" fmla="*/ 44 h 378"/>
                <a:gd name="T28" fmla="*/ 310 w 372"/>
                <a:gd name="T29" fmla="*/ 84 h 378"/>
                <a:gd name="T30" fmla="*/ 340 w 372"/>
                <a:gd name="T31" fmla="*/ 136 h 378"/>
                <a:gd name="T32" fmla="*/ 346 w 372"/>
                <a:gd name="T33" fmla="*/ 184 h 378"/>
                <a:gd name="T34" fmla="*/ 324 w 372"/>
                <a:gd name="T35" fmla="*/ 266 h 378"/>
                <a:gd name="T36" fmla="*/ 264 w 372"/>
                <a:gd name="T37" fmla="*/ 322 h 378"/>
                <a:gd name="T38" fmla="*/ 268 w 372"/>
                <a:gd name="T39" fmla="*/ 256 h 378"/>
                <a:gd name="T40" fmla="*/ 254 w 372"/>
                <a:gd name="T41" fmla="*/ 252 h 378"/>
                <a:gd name="T42" fmla="*/ 234 w 372"/>
                <a:gd name="T43" fmla="*/ 354 h 378"/>
                <a:gd name="T44" fmla="*/ 238 w 372"/>
                <a:gd name="T45" fmla="*/ 364 h 378"/>
                <a:gd name="T46" fmla="*/ 338 w 372"/>
                <a:gd name="T47" fmla="*/ 378 h 378"/>
                <a:gd name="T48" fmla="*/ 348 w 372"/>
                <a:gd name="T49" fmla="*/ 376 h 378"/>
                <a:gd name="T50" fmla="*/ 352 w 372"/>
                <a:gd name="T51" fmla="*/ 362 h 378"/>
                <a:gd name="T52" fmla="*/ 340 w 372"/>
                <a:gd name="T53" fmla="*/ 352 h 378"/>
                <a:gd name="T54" fmla="*/ 186 w 372"/>
                <a:gd name="T55" fmla="*/ 352 h 378"/>
                <a:gd name="T56" fmla="*/ 138 w 372"/>
                <a:gd name="T57" fmla="*/ 346 h 378"/>
                <a:gd name="T58" fmla="*/ 84 w 372"/>
                <a:gd name="T59" fmla="*/ 316 h 378"/>
                <a:gd name="T60" fmla="*/ 46 w 372"/>
                <a:gd name="T61" fmla="*/ 270 h 378"/>
                <a:gd name="T62" fmla="*/ 28 w 372"/>
                <a:gd name="T63" fmla="*/ 210 h 378"/>
                <a:gd name="T64" fmla="*/ 32 w 372"/>
                <a:gd name="T65" fmla="*/ 150 h 378"/>
                <a:gd name="T66" fmla="*/ 76 w 372"/>
                <a:gd name="T67" fmla="*/ 80 h 378"/>
                <a:gd name="T68" fmla="*/ 102 w 372"/>
                <a:gd name="T69" fmla="*/ 112 h 378"/>
                <a:gd name="T70" fmla="*/ 114 w 372"/>
                <a:gd name="T71" fmla="*/ 126 h 378"/>
                <a:gd name="T72" fmla="*/ 126 w 372"/>
                <a:gd name="T73" fmla="*/ 120 h 378"/>
                <a:gd name="T74" fmla="*/ 138 w 372"/>
                <a:gd name="T75" fmla="*/ 18 h 378"/>
                <a:gd name="T76" fmla="*/ 126 w 372"/>
                <a:gd name="T77" fmla="*/ 10 h 378"/>
                <a:gd name="T78" fmla="*/ 34 w 372"/>
                <a:gd name="T79" fmla="*/ 0 h 378"/>
                <a:gd name="T80" fmla="*/ 22 w 372"/>
                <a:gd name="T81" fmla="*/ 10 h 378"/>
                <a:gd name="T82" fmla="*/ 28 w 372"/>
                <a:gd name="T83" fmla="*/ 24 h 378"/>
                <a:gd name="T84" fmla="*/ 76 w 372"/>
                <a:gd name="T85" fmla="*/ 46 h 378"/>
                <a:gd name="T86" fmla="*/ 16 w 372"/>
                <a:gd name="T87" fmla="*/ 120 h 378"/>
                <a:gd name="T88" fmla="*/ 0 w 372"/>
                <a:gd name="T89" fmla="*/ 194 h 378"/>
                <a:gd name="T90" fmla="*/ 16 w 372"/>
                <a:gd name="T91" fmla="*/ 266 h 378"/>
                <a:gd name="T92" fmla="*/ 54 w 372"/>
                <a:gd name="T93" fmla="*/ 324 h 378"/>
                <a:gd name="T94" fmla="*/ 114 w 372"/>
                <a:gd name="T95" fmla="*/ 364 h 378"/>
                <a:gd name="T96" fmla="*/ 186 w 372"/>
                <a:gd name="T97" fmla="*/ 378 h 378"/>
                <a:gd name="T98" fmla="*/ 186 w 372"/>
                <a:gd name="T99" fmla="*/ 378 h 378"/>
                <a:gd name="T100" fmla="*/ 188 w 372"/>
                <a:gd name="T101" fmla="*/ 378 h 378"/>
                <a:gd name="T102" fmla="*/ 196 w 372"/>
                <a:gd name="T103" fmla="*/ 374 h 378"/>
                <a:gd name="T104" fmla="*/ 198 w 372"/>
                <a:gd name="T105" fmla="*/ 360 h 378"/>
                <a:gd name="T106" fmla="*/ 188 w 372"/>
                <a:gd name="T107" fmla="*/ 35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2" h="378">
                  <a:moveTo>
                    <a:pt x="340" y="352"/>
                  </a:moveTo>
                  <a:lnTo>
                    <a:pt x="278" y="346"/>
                  </a:lnTo>
                  <a:lnTo>
                    <a:pt x="278" y="346"/>
                  </a:lnTo>
                  <a:lnTo>
                    <a:pt x="298" y="332"/>
                  </a:lnTo>
                  <a:lnTo>
                    <a:pt x="316" y="316"/>
                  </a:lnTo>
                  <a:lnTo>
                    <a:pt x="332" y="298"/>
                  </a:lnTo>
                  <a:lnTo>
                    <a:pt x="346" y="280"/>
                  </a:lnTo>
                  <a:lnTo>
                    <a:pt x="358" y="258"/>
                  </a:lnTo>
                  <a:lnTo>
                    <a:pt x="366" y="234"/>
                  </a:lnTo>
                  <a:lnTo>
                    <a:pt x="370" y="210"/>
                  </a:lnTo>
                  <a:lnTo>
                    <a:pt x="372" y="184"/>
                  </a:lnTo>
                  <a:lnTo>
                    <a:pt x="372" y="184"/>
                  </a:lnTo>
                  <a:lnTo>
                    <a:pt x="372" y="166"/>
                  </a:lnTo>
                  <a:lnTo>
                    <a:pt x="368" y="146"/>
                  </a:lnTo>
                  <a:lnTo>
                    <a:pt x="364" y="130"/>
                  </a:lnTo>
                  <a:lnTo>
                    <a:pt x="358" y="112"/>
                  </a:lnTo>
                  <a:lnTo>
                    <a:pt x="350" y="96"/>
                  </a:lnTo>
                  <a:lnTo>
                    <a:pt x="342" y="80"/>
                  </a:lnTo>
                  <a:lnTo>
                    <a:pt x="330" y="66"/>
                  </a:lnTo>
                  <a:lnTo>
                    <a:pt x="318" y="54"/>
                  </a:lnTo>
                  <a:lnTo>
                    <a:pt x="306" y="42"/>
                  </a:lnTo>
                  <a:lnTo>
                    <a:pt x="292" y="30"/>
                  </a:lnTo>
                  <a:lnTo>
                    <a:pt x="276" y="22"/>
                  </a:lnTo>
                  <a:lnTo>
                    <a:pt x="260" y="14"/>
                  </a:lnTo>
                  <a:lnTo>
                    <a:pt x="242" y="8"/>
                  </a:lnTo>
                  <a:lnTo>
                    <a:pt x="226" y="2"/>
                  </a:lnTo>
                  <a:lnTo>
                    <a:pt x="206" y="0"/>
                  </a:lnTo>
                  <a:lnTo>
                    <a:pt x="188" y="0"/>
                  </a:lnTo>
                  <a:lnTo>
                    <a:pt x="188" y="0"/>
                  </a:lnTo>
                  <a:lnTo>
                    <a:pt x="188" y="0"/>
                  </a:lnTo>
                  <a:lnTo>
                    <a:pt x="188" y="0"/>
                  </a:lnTo>
                  <a:lnTo>
                    <a:pt x="188" y="0"/>
                  </a:lnTo>
                  <a:lnTo>
                    <a:pt x="188" y="0"/>
                  </a:lnTo>
                  <a:lnTo>
                    <a:pt x="186" y="0"/>
                  </a:lnTo>
                  <a:lnTo>
                    <a:pt x="186" y="0"/>
                  </a:lnTo>
                  <a:lnTo>
                    <a:pt x="186" y="0"/>
                  </a:lnTo>
                  <a:lnTo>
                    <a:pt x="186" y="0"/>
                  </a:lnTo>
                  <a:lnTo>
                    <a:pt x="186" y="0"/>
                  </a:lnTo>
                  <a:lnTo>
                    <a:pt x="182" y="0"/>
                  </a:lnTo>
                  <a:lnTo>
                    <a:pt x="178" y="4"/>
                  </a:lnTo>
                  <a:lnTo>
                    <a:pt x="176" y="8"/>
                  </a:lnTo>
                  <a:lnTo>
                    <a:pt x="174" y="12"/>
                  </a:lnTo>
                  <a:lnTo>
                    <a:pt x="174" y="12"/>
                  </a:lnTo>
                  <a:lnTo>
                    <a:pt x="176" y="16"/>
                  </a:lnTo>
                  <a:lnTo>
                    <a:pt x="178" y="20"/>
                  </a:lnTo>
                  <a:lnTo>
                    <a:pt x="182" y="24"/>
                  </a:lnTo>
                  <a:lnTo>
                    <a:pt x="186" y="26"/>
                  </a:lnTo>
                  <a:lnTo>
                    <a:pt x="186" y="26"/>
                  </a:lnTo>
                  <a:lnTo>
                    <a:pt x="186" y="26"/>
                  </a:lnTo>
                  <a:lnTo>
                    <a:pt x="188" y="26"/>
                  </a:lnTo>
                  <a:lnTo>
                    <a:pt x="188" y="26"/>
                  </a:lnTo>
                  <a:lnTo>
                    <a:pt x="204" y="26"/>
                  </a:lnTo>
                  <a:lnTo>
                    <a:pt x="220" y="28"/>
                  </a:lnTo>
                  <a:lnTo>
                    <a:pt x="236" y="32"/>
                  </a:lnTo>
                  <a:lnTo>
                    <a:pt x="250" y="38"/>
                  </a:lnTo>
                  <a:lnTo>
                    <a:pt x="264" y="44"/>
                  </a:lnTo>
                  <a:lnTo>
                    <a:pt x="276" y="52"/>
                  </a:lnTo>
                  <a:lnTo>
                    <a:pt x="288" y="62"/>
                  </a:lnTo>
                  <a:lnTo>
                    <a:pt x="300" y="72"/>
                  </a:lnTo>
                  <a:lnTo>
                    <a:pt x="310" y="84"/>
                  </a:lnTo>
                  <a:lnTo>
                    <a:pt x="320" y="96"/>
                  </a:lnTo>
                  <a:lnTo>
                    <a:pt x="328" y="108"/>
                  </a:lnTo>
                  <a:lnTo>
                    <a:pt x="334" y="122"/>
                  </a:lnTo>
                  <a:lnTo>
                    <a:pt x="340" y="136"/>
                  </a:lnTo>
                  <a:lnTo>
                    <a:pt x="344" y="152"/>
                  </a:lnTo>
                  <a:lnTo>
                    <a:pt x="346" y="168"/>
                  </a:lnTo>
                  <a:lnTo>
                    <a:pt x="346" y="184"/>
                  </a:lnTo>
                  <a:lnTo>
                    <a:pt x="346" y="184"/>
                  </a:lnTo>
                  <a:lnTo>
                    <a:pt x="346" y="206"/>
                  </a:lnTo>
                  <a:lnTo>
                    <a:pt x="340" y="228"/>
                  </a:lnTo>
                  <a:lnTo>
                    <a:pt x="334" y="248"/>
                  </a:lnTo>
                  <a:lnTo>
                    <a:pt x="324" y="266"/>
                  </a:lnTo>
                  <a:lnTo>
                    <a:pt x="312" y="282"/>
                  </a:lnTo>
                  <a:lnTo>
                    <a:pt x="298" y="298"/>
                  </a:lnTo>
                  <a:lnTo>
                    <a:pt x="282" y="312"/>
                  </a:lnTo>
                  <a:lnTo>
                    <a:pt x="264" y="322"/>
                  </a:lnTo>
                  <a:lnTo>
                    <a:pt x="270" y="266"/>
                  </a:lnTo>
                  <a:lnTo>
                    <a:pt x="270" y="266"/>
                  </a:lnTo>
                  <a:lnTo>
                    <a:pt x="270" y="260"/>
                  </a:lnTo>
                  <a:lnTo>
                    <a:pt x="268" y="256"/>
                  </a:lnTo>
                  <a:lnTo>
                    <a:pt x="264" y="252"/>
                  </a:lnTo>
                  <a:lnTo>
                    <a:pt x="260" y="252"/>
                  </a:lnTo>
                  <a:lnTo>
                    <a:pt x="260" y="252"/>
                  </a:lnTo>
                  <a:lnTo>
                    <a:pt x="254" y="252"/>
                  </a:lnTo>
                  <a:lnTo>
                    <a:pt x="250" y="254"/>
                  </a:lnTo>
                  <a:lnTo>
                    <a:pt x="246" y="258"/>
                  </a:lnTo>
                  <a:lnTo>
                    <a:pt x="244" y="262"/>
                  </a:lnTo>
                  <a:lnTo>
                    <a:pt x="234" y="354"/>
                  </a:lnTo>
                  <a:lnTo>
                    <a:pt x="234" y="354"/>
                  </a:lnTo>
                  <a:lnTo>
                    <a:pt x="236" y="360"/>
                  </a:lnTo>
                  <a:lnTo>
                    <a:pt x="238" y="364"/>
                  </a:lnTo>
                  <a:lnTo>
                    <a:pt x="238" y="364"/>
                  </a:lnTo>
                  <a:lnTo>
                    <a:pt x="242" y="366"/>
                  </a:lnTo>
                  <a:lnTo>
                    <a:pt x="246" y="368"/>
                  </a:lnTo>
                  <a:lnTo>
                    <a:pt x="338" y="378"/>
                  </a:lnTo>
                  <a:lnTo>
                    <a:pt x="338" y="378"/>
                  </a:lnTo>
                  <a:lnTo>
                    <a:pt x="340" y="378"/>
                  </a:lnTo>
                  <a:lnTo>
                    <a:pt x="340" y="378"/>
                  </a:lnTo>
                  <a:lnTo>
                    <a:pt x="344" y="378"/>
                  </a:lnTo>
                  <a:lnTo>
                    <a:pt x="348" y="376"/>
                  </a:lnTo>
                  <a:lnTo>
                    <a:pt x="350" y="372"/>
                  </a:lnTo>
                  <a:lnTo>
                    <a:pt x="352" y="366"/>
                  </a:lnTo>
                  <a:lnTo>
                    <a:pt x="352" y="366"/>
                  </a:lnTo>
                  <a:lnTo>
                    <a:pt x="352" y="362"/>
                  </a:lnTo>
                  <a:lnTo>
                    <a:pt x="350" y="358"/>
                  </a:lnTo>
                  <a:lnTo>
                    <a:pt x="346" y="354"/>
                  </a:lnTo>
                  <a:lnTo>
                    <a:pt x="340" y="352"/>
                  </a:lnTo>
                  <a:lnTo>
                    <a:pt x="340" y="352"/>
                  </a:lnTo>
                  <a:close/>
                  <a:moveTo>
                    <a:pt x="188" y="352"/>
                  </a:moveTo>
                  <a:lnTo>
                    <a:pt x="188" y="352"/>
                  </a:lnTo>
                  <a:lnTo>
                    <a:pt x="188" y="352"/>
                  </a:lnTo>
                  <a:lnTo>
                    <a:pt x="186" y="352"/>
                  </a:lnTo>
                  <a:lnTo>
                    <a:pt x="186" y="352"/>
                  </a:lnTo>
                  <a:lnTo>
                    <a:pt x="170" y="352"/>
                  </a:lnTo>
                  <a:lnTo>
                    <a:pt x="154" y="350"/>
                  </a:lnTo>
                  <a:lnTo>
                    <a:pt x="138" y="346"/>
                  </a:lnTo>
                  <a:lnTo>
                    <a:pt x="124" y="340"/>
                  </a:lnTo>
                  <a:lnTo>
                    <a:pt x="110" y="334"/>
                  </a:lnTo>
                  <a:lnTo>
                    <a:pt x="96" y="326"/>
                  </a:lnTo>
                  <a:lnTo>
                    <a:pt x="84" y="316"/>
                  </a:lnTo>
                  <a:lnTo>
                    <a:pt x="74" y="306"/>
                  </a:lnTo>
                  <a:lnTo>
                    <a:pt x="62" y="294"/>
                  </a:lnTo>
                  <a:lnTo>
                    <a:pt x="54" y="282"/>
                  </a:lnTo>
                  <a:lnTo>
                    <a:pt x="46" y="270"/>
                  </a:lnTo>
                  <a:lnTo>
                    <a:pt x="40" y="256"/>
                  </a:lnTo>
                  <a:lnTo>
                    <a:pt x="34" y="240"/>
                  </a:lnTo>
                  <a:lnTo>
                    <a:pt x="30" y="226"/>
                  </a:lnTo>
                  <a:lnTo>
                    <a:pt x="28" y="210"/>
                  </a:lnTo>
                  <a:lnTo>
                    <a:pt x="26" y="194"/>
                  </a:lnTo>
                  <a:lnTo>
                    <a:pt x="26" y="194"/>
                  </a:lnTo>
                  <a:lnTo>
                    <a:pt x="28" y="172"/>
                  </a:lnTo>
                  <a:lnTo>
                    <a:pt x="32" y="150"/>
                  </a:lnTo>
                  <a:lnTo>
                    <a:pt x="40" y="130"/>
                  </a:lnTo>
                  <a:lnTo>
                    <a:pt x="50" y="112"/>
                  </a:lnTo>
                  <a:lnTo>
                    <a:pt x="62" y="94"/>
                  </a:lnTo>
                  <a:lnTo>
                    <a:pt x="76" y="80"/>
                  </a:lnTo>
                  <a:lnTo>
                    <a:pt x="92" y="66"/>
                  </a:lnTo>
                  <a:lnTo>
                    <a:pt x="108" y="54"/>
                  </a:lnTo>
                  <a:lnTo>
                    <a:pt x="102" y="112"/>
                  </a:lnTo>
                  <a:lnTo>
                    <a:pt x="102" y="112"/>
                  </a:lnTo>
                  <a:lnTo>
                    <a:pt x="104" y="118"/>
                  </a:lnTo>
                  <a:lnTo>
                    <a:pt x="106" y="122"/>
                  </a:lnTo>
                  <a:lnTo>
                    <a:pt x="110" y="126"/>
                  </a:lnTo>
                  <a:lnTo>
                    <a:pt x="114" y="126"/>
                  </a:lnTo>
                  <a:lnTo>
                    <a:pt x="114" y="126"/>
                  </a:lnTo>
                  <a:lnTo>
                    <a:pt x="120" y="126"/>
                  </a:lnTo>
                  <a:lnTo>
                    <a:pt x="124" y="124"/>
                  </a:lnTo>
                  <a:lnTo>
                    <a:pt x="126" y="120"/>
                  </a:lnTo>
                  <a:lnTo>
                    <a:pt x="128" y="116"/>
                  </a:lnTo>
                  <a:lnTo>
                    <a:pt x="138" y="24"/>
                  </a:lnTo>
                  <a:lnTo>
                    <a:pt x="138" y="24"/>
                  </a:lnTo>
                  <a:lnTo>
                    <a:pt x="138" y="18"/>
                  </a:lnTo>
                  <a:lnTo>
                    <a:pt x="136" y="14"/>
                  </a:lnTo>
                  <a:lnTo>
                    <a:pt x="136" y="14"/>
                  </a:lnTo>
                  <a:lnTo>
                    <a:pt x="132" y="10"/>
                  </a:lnTo>
                  <a:lnTo>
                    <a:pt x="126" y="10"/>
                  </a:lnTo>
                  <a:lnTo>
                    <a:pt x="36" y="0"/>
                  </a:lnTo>
                  <a:lnTo>
                    <a:pt x="36" y="0"/>
                  </a:lnTo>
                  <a:lnTo>
                    <a:pt x="34" y="0"/>
                  </a:lnTo>
                  <a:lnTo>
                    <a:pt x="34" y="0"/>
                  </a:lnTo>
                  <a:lnTo>
                    <a:pt x="30" y="0"/>
                  </a:lnTo>
                  <a:lnTo>
                    <a:pt x="26" y="2"/>
                  </a:lnTo>
                  <a:lnTo>
                    <a:pt x="22" y="6"/>
                  </a:lnTo>
                  <a:lnTo>
                    <a:pt x="22" y="10"/>
                  </a:lnTo>
                  <a:lnTo>
                    <a:pt x="22" y="10"/>
                  </a:lnTo>
                  <a:lnTo>
                    <a:pt x="22" y="16"/>
                  </a:lnTo>
                  <a:lnTo>
                    <a:pt x="24" y="20"/>
                  </a:lnTo>
                  <a:lnTo>
                    <a:pt x="28" y="24"/>
                  </a:lnTo>
                  <a:lnTo>
                    <a:pt x="32" y="26"/>
                  </a:lnTo>
                  <a:lnTo>
                    <a:pt x="96" y="32"/>
                  </a:lnTo>
                  <a:lnTo>
                    <a:pt x="96" y="32"/>
                  </a:lnTo>
                  <a:lnTo>
                    <a:pt x="76" y="46"/>
                  </a:lnTo>
                  <a:lnTo>
                    <a:pt x="58" y="60"/>
                  </a:lnTo>
                  <a:lnTo>
                    <a:pt x="42" y="78"/>
                  </a:lnTo>
                  <a:lnTo>
                    <a:pt x="28" y="98"/>
                  </a:lnTo>
                  <a:lnTo>
                    <a:pt x="16" y="120"/>
                  </a:lnTo>
                  <a:lnTo>
                    <a:pt x="8" y="144"/>
                  </a:lnTo>
                  <a:lnTo>
                    <a:pt x="2" y="168"/>
                  </a:lnTo>
                  <a:lnTo>
                    <a:pt x="0" y="194"/>
                  </a:lnTo>
                  <a:lnTo>
                    <a:pt x="0" y="194"/>
                  </a:lnTo>
                  <a:lnTo>
                    <a:pt x="2" y="212"/>
                  </a:lnTo>
                  <a:lnTo>
                    <a:pt x="4" y="230"/>
                  </a:lnTo>
                  <a:lnTo>
                    <a:pt x="10" y="248"/>
                  </a:lnTo>
                  <a:lnTo>
                    <a:pt x="16" y="266"/>
                  </a:lnTo>
                  <a:lnTo>
                    <a:pt x="24" y="282"/>
                  </a:lnTo>
                  <a:lnTo>
                    <a:pt x="32" y="296"/>
                  </a:lnTo>
                  <a:lnTo>
                    <a:pt x="42" y="312"/>
                  </a:lnTo>
                  <a:lnTo>
                    <a:pt x="54" y="324"/>
                  </a:lnTo>
                  <a:lnTo>
                    <a:pt x="68" y="336"/>
                  </a:lnTo>
                  <a:lnTo>
                    <a:pt x="82" y="346"/>
                  </a:lnTo>
                  <a:lnTo>
                    <a:pt x="98" y="356"/>
                  </a:lnTo>
                  <a:lnTo>
                    <a:pt x="114" y="364"/>
                  </a:lnTo>
                  <a:lnTo>
                    <a:pt x="130" y="370"/>
                  </a:lnTo>
                  <a:lnTo>
                    <a:pt x="148" y="374"/>
                  </a:lnTo>
                  <a:lnTo>
                    <a:pt x="166" y="378"/>
                  </a:lnTo>
                  <a:lnTo>
                    <a:pt x="186" y="378"/>
                  </a:lnTo>
                  <a:lnTo>
                    <a:pt x="186" y="378"/>
                  </a:lnTo>
                  <a:lnTo>
                    <a:pt x="186" y="378"/>
                  </a:lnTo>
                  <a:lnTo>
                    <a:pt x="186" y="378"/>
                  </a:lnTo>
                  <a:lnTo>
                    <a:pt x="186" y="378"/>
                  </a:lnTo>
                  <a:lnTo>
                    <a:pt x="186" y="378"/>
                  </a:lnTo>
                  <a:lnTo>
                    <a:pt x="186" y="378"/>
                  </a:lnTo>
                  <a:lnTo>
                    <a:pt x="186" y="378"/>
                  </a:lnTo>
                  <a:lnTo>
                    <a:pt x="188" y="378"/>
                  </a:lnTo>
                  <a:lnTo>
                    <a:pt x="188" y="378"/>
                  </a:lnTo>
                  <a:lnTo>
                    <a:pt x="188" y="378"/>
                  </a:lnTo>
                  <a:lnTo>
                    <a:pt x="192" y="376"/>
                  </a:lnTo>
                  <a:lnTo>
                    <a:pt x="196" y="374"/>
                  </a:lnTo>
                  <a:lnTo>
                    <a:pt x="198" y="370"/>
                  </a:lnTo>
                  <a:lnTo>
                    <a:pt x="198" y="366"/>
                  </a:lnTo>
                  <a:lnTo>
                    <a:pt x="198" y="366"/>
                  </a:lnTo>
                  <a:lnTo>
                    <a:pt x="198" y="360"/>
                  </a:lnTo>
                  <a:lnTo>
                    <a:pt x="196" y="356"/>
                  </a:lnTo>
                  <a:lnTo>
                    <a:pt x="192" y="354"/>
                  </a:lnTo>
                  <a:lnTo>
                    <a:pt x="188" y="352"/>
                  </a:lnTo>
                  <a:lnTo>
                    <a:pt x="188" y="352"/>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32" name="Group 39"/>
          <p:cNvGrpSpPr/>
          <p:nvPr/>
        </p:nvGrpSpPr>
        <p:grpSpPr>
          <a:xfrm>
            <a:off x="6095382" y="3229350"/>
            <a:ext cx="5423370" cy="896425"/>
            <a:chOff x="6217607" y="3293609"/>
            <a:chExt cx="5532120" cy="914400"/>
          </a:xfrm>
        </p:grpSpPr>
        <p:sp>
          <p:nvSpPr>
            <p:cNvPr id="33" name="Rectangle 4"/>
            <p:cNvSpPr/>
            <p:nvPr/>
          </p:nvSpPr>
          <p:spPr>
            <a:xfrm>
              <a:off x="6217607" y="3293609"/>
              <a:ext cx="5532120" cy="914400"/>
            </a:xfrm>
            <a:prstGeom prst="rect">
              <a:avLst/>
            </a:pr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Segoe UI"/>
                </a:rPr>
                <a:t>CONTEXTO E HISTORIA</a:t>
              </a:r>
              <a:endParaRPr kumimoji="0" lang="en-US" sz="2353"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34" name="Freeform 17"/>
            <p:cNvSpPr>
              <a:spLocks noEditPoints="1"/>
            </p:cNvSpPr>
            <p:nvPr/>
          </p:nvSpPr>
          <p:spPr bwMode="auto">
            <a:xfrm>
              <a:off x="6434137" y="3561103"/>
              <a:ext cx="379411" cy="379411"/>
            </a:xfrm>
            <a:custGeom>
              <a:avLst/>
              <a:gdLst>
                <a:gd name="T0" fmla="*/ 118 w 382"/>
                <a:gd name="T1" fmla="*/ 2 h 382"/>
                <a:gd name="T2" fmla="*/ 86 w 382"/>
                <a:gd name="T3" fmla="*/ 22 h 382"/>
                <a:gd name="T4" fmla="*/ 78 w 382"/>
                <a:gd name="T5" fmla="*/ 332 h 382"/>
                <a:gd name="T6" fmla="*/ 70 w 382"/>
                <a:gd name="T7" fmla="*/ 350 h 382"/>
                <a:gd name="T8" fmla="*/ 50 w 382"/>
                <a:gd name="T9" fmla="*/ 356 h 382"/>
                <a:gd name="T10" fmla="*/ 26 w 382"/>
                <a:gd name="T11" fmla="*/ 332 h 382"/>
                <a:gd name="T12" fmla="*/ 22 w 382"/>
                <a:gd name="T13" fmla="*/ 144 h 382"/>
                <a:gd name="T14" fmla="*/ 8 w 382"/>
                <a:gd name="T15" fmla="*/ 142 h 382"/>
                <a:gd name="T16" fmla="*/ 0 w 382"/>
                <a:gd name="T17" fmla="*/ 332 h 382"/>
                <a:gd name="T18" fmla="*/ 8 w 382"/>
                <a:gd name="T19" fmla="*/ 360 h 382"/>
                <a:gd name="T20" fmla="*/ 40 w 382"/>
                <a:gd name="T21" fmla="*/ 382 h 382"/>
                <a:gd name="T22" fmla="*/ 60 w 382"/>
                <a:gd name="T23" fmla="*/ 382 h 382"/>
                <a:gd name="T24" fmla="*/ 94 w 382"/>
                <a:gd name="T25" fmla="*/ 360 h 382"/>
                <a:gd name="T26" fmla="*/ 104 w 382"/>
                <a:gd name="T27" fmla="*/ 50 h 382"/>
                <a:gd name="T28" fmla="*/ 118 w 382"/>
                <a:gd name="T29" fmla="*/ 28 h 382"/>
                <a:gd name="T30" fmla="*/ 338 w 382"/>
                <a:gd name="T31" fmla="*/ 28 h 382"/>
                <a:gd name="T32" fmla="*/ 356 w 382"/>
                <a:gd name="T33" fmla="*/ 332 h 382"/>
                <a:gd name="T34" fmla="*/ 338 w 382"/>
                <a:gd name="T35" fmla="*/ 354 h 382"/>
                <a:gd name="T36" fmla="*/ 130 w 382"/>
                <a:gd name="T37" fmla="*/ 358 h 382"/>
                <a:gd name="T38" fmla="*/ 122 w 382"/>
                <a:gd name="T39" fmla="*/ 370 h 382"/>
                <a:gd name="T40" fmla="*/ 136 w 382"/>
                <a:gd name="T41" fmla="*/ 382 h 382"/>
                <a:gd name="T42" fmla="*/ 350 w 382"/>
                <a:gd name="T43" fmla="*/ 378 h 382"/>
                <a:gd name="T44" fmla="*/ 378 w 382"/>
                <a:gd name="T45" fmla="*/ 352 h 382"/>
                <a:gd name="T46" fmla="*/ 382 w 382"/>
                <a:gd name="T47" fmla="*/ 50 h 382"/>
                <a:gd name="T48" fmla="*/ 366 w 382"/>
                <a:gd name="T49" fmla="*/ 14 h 382"/>
                <a:gd name="T50" fmla="*/ 330 w 382"/>
                <a:gd name="T51" fmla="*/ 0 h 382"/>
                <a:gd name="T52" fmla="*/ 308 w 382"/>
                <a:gd name="T53" fmla="*/ 104 h 382"/>
                <a:gd name="T54" fmla="*/ 322 w 382"/>
                <a:gd name="T55" fmla="*/ 92 h 382"/>
                <a:gd name="T56" fmla="*/ 314 w 382"/>
                <a:gd name="T57" fmla="*/ 80 h 382"/>
                <a:gd name="T58" fmla="*/ 144 w 382"/>
                <a:gd name="T59" fmla="*/ 80 h 382"/>
                <a:gd name="T60" fmla="*/ 136 w 382"/>
                <a:gd name="T61" fmla="*/ 92 h 382"/>
                <a:gd name="T62" fmla="*/ 150 w 382"/>
                <a:gd name="T63" fmla="*/ 104 h 382"/>
                <a:gd name="T64" fmla="*/ 308 w 382"/>
                <a:gd name="T65" fmla="*/ 166 h 382"/>
                <a:gd name="T66" fmla="*/ 322 w 382"/>
                <a:gd name="T67" fmla="*/ 152 h 382"/>
                <a:gd name="T68" fmla="*/ 314 w 382"/>
                <a:gd name="T69" fmla="*/ 140 h 382"/>
                <a:gd name="T70" fmla="*/ 144 w 382"/>
                <a:gd name="T71" fmla="*/ 140 h 382"/>
                <a:gd name="T72" fmla="*/ 136 w 382"/>
                <a:gd name="T73" fmla="*/ 152 h 382"/>
                <a:gd name="T74" fmla="*/ 150 w 382"/>
                <a:gd name="T75" fmla="*/ 166 h 382"/>
                <a:gd name="T76" fmla="*/ 308 w 382"/>
                <a:gd name="T77" fmla="*/ 226 h 382"/>
                <a:gd name="T78" fmla="*/ 322 w 382"/>
                <a:gd name="T79" fmla="*/ 214 h 382"/>
                <a:gd name="T80" fmla="*/ 314 w 382"/>
                <a:gd name="T81" fmla="*/ 202 h 382"/>
                <a:gd name="T82" fmla="*/ 144 w 382"/>
                <a:gd name="T83" fmla="*/ 202 h 382"/>
                <a:gd name="T84" fmla="*/ 136 w 382"/>
                <a:gd name="T85" fmla="*/ 214 h 382"/>
                <a:gd name="T86" fmla="*/ 150 w 382"/>
                <a:gd name="T87" fmla="*/ 226 h 382"/>
                <a:gd name="T88" fmla="*/ 308 w 382"/>
                <a:gd name="T89" fmla="*/ 288 h 382"/>
                <a:gd name="T90" fmla="*/ 322 w 382"/>
                <a:gd name="T91" fmla="*/ 274 h 382"/>
                <a:gd name="T92" fmla="*/ 314 w 382"/>
                <a:gd name="T93" fmla="*/ 262 h 382"/>
                <a:gd name="T94" fmla="*/ 144 w 382"/>
                <a:gd name="T95" fmla="*/ 262 h 382"/>
                <a:gd name="T96" fmla="*/ 136 w 382"/>
                <a:gd name="T97" fmla="*/ 274 h 382"/>
                <a:gd name="T98" fmla="*/ 150 w 382"/>
                <a:gd name="T99" fmla="*/ 28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382">
                  <a:moveTo>
                    <a:pt x="330" y="0"/>
                  </a:moveTo>
                  <a:lnTo>
                    <a:pt x="128" y="0"/>
                  </a:lnTo>
                  <a:lnTo>
                    <a:pt x="128" y="0"/>
                  </a:lnTo>
                  <a:lnTo>
                    <a:pt x="118" y="2"/>
                  </a:lnTo>
                  <a:lnTo>
                    <a:pt x="108" y="4"/>
                  </a:lnTo>
                  <a:lnTo>
                    <a:pt x="100" y="8"/>
                  </a:lnTo>
                  <a:lnTo>
                    <a:pt x="92" y="14"/>
                  </a:lnTo>
                  <a:lnTo>
                    <a:pt x="86" y="22"/>
                  </a:lnTo>
                  <a:lnTo>
                    <a:pt x="82" y="30"/>
                  </a:lnTo>
                  <a:lnTo>
                    <a:pt x="78" y="40"/>
                  </a:lnTo>
                  <a:lnTo>
                    <a:pt x="78" y="50"/>
                  </a:lnTo>
                  <a:lnTo>
                    <a:pt x="78" y="332"/>
                  </a:lnTo>
                  <a:lnTo>
                    <a:pt x="78" y="332"/>
                  </a:lnTo>
                  <a:lnTo>
                    <a:pt x="78" y="338"/>
                  </a:lnTo>
                  <a:lnTo>
                    <a:pt x="76" y="342"/>
                  </a:lnTo>
                  <a:lnTo>
                    <a:pt x="70" y="350"/>
                  </a:lnTo>
                  <a:lnTo>
                    <a:pt x="60" y="354"/>
                  </a:lnTo>
                  <a:lnTo>
                    <a:pt x="50" y="356"/>
                  </a:lnTo>
                  <a:lnTo>
                    <a:pt x="50" y="356"/>
                  </a:lnTo>
                  <a:lnTo>
                    <a:pt x="50" y="356"/>
                  </a:lnTo>
                  <a:lnTo>
                    <a:pt x="40" y="354"/>
                  </a:lnTo>
                  <a:lnTo>
                    <a:pt x="32" y="350"/>
                  </a:lnTo>
                  <a:lnTo>
                    <a:pt x="28" y="342"/>
                  </a:lnTo>
                  <a:lnTo>
                    <a:pt x="26" y="332"/>
                  </a:lnTo>
                  <a:lnTo>
                    <a:pt x="26" y="154"/>
                  </a:lnTo>
                  <a:lnTo>
                    <a:pt x="26" y="154"/>
                  </a:lnTo>
                  <a:lnTo>
                    <a:pt x="24" y="148"/>
                  </a:lnTo>
                  <a:lnTo>
                    <a:pt x="22" y="144"/>
                  </a:lnTo>
                  <a:lnTo>
                    <a:pt x="18" y="142"/>
                  </a:lnTo>
                  <a:lnTo>
                    <a:pt x="12" y="140"/>
                  </a:lnTo>
                  <a:lnTo>
                    <a:pt x="12" y="140"/>
                  </a:lnTo>
                  <a:lnTo>
                    <a:pt x="8" y="142"/>
                  </a:lnTo>
                  <a:lnTo>
                    <a:pt x="4" y="144"/>
                  </a:lnTo>
                  <a:lnTo>
                    <a:pt x="0" y="148"/>
                  </a:lnTo>
                  <a:lnTo>
                    <a:pt x="0" y="154"/>
                  </a:lnTo>
                  <a:lnTo>
                    <a:pt x="0" y="332"/>
                  </a:lnTo>
                  <a:lnTo>
                    <a:pt x="0" y="332"/>
                  </a:lnTo>
                  <a:lnTo>
                    <a:pt x="0" y="342"/>
                  </a:lnTo>
                  <a:lnTo>
                    <a:pt x="4" y="352"/>
                  </a:lnTo>
                  <a:lnTo>
                    <a:pt x="8" y="360"/>
                  </a:lnTo>
                  <a:lnTo>
                    <a:pt x="14" y="368"/>
                  </a:lnTo>
                  <a:lnTo>
                    <a:pt x="22" y="374"/>
                  </a:lnTo>
                  <a:lnTo>
                    <a:pt x="30" y="378"/>
                  </a:lnTo>
                  <a:lnTo>
                    <a:pt x="40" y="382"/>
                  </a:lnTo>
                  <a:lnTo>
                    <a:pt x="50" y="382"/>
                  </a:lnTo>
                  <a:lnTo>
                    <a:pt x="50" y="382"/>
                  </a:lnTo>
                  <a:lnTo>
                    <a:pt x="50" y="382"/>
                  </a:lnTo>
                  <a:lnTo>
                    <a:pt x="60" y="382"/>
                  </a:lnTo>
                  <a:lnTo>
                    <a:pt x="70" y="378"/>
                  </a:lnTo>
                  <a:lnTo>
                    <a:pt x="80" y="374"/>
                  </a:lnTo>
                  <a:lnTo>
                    <a:pt x="88" y="368"/>
                  </a:lnTo>
                  <a:lnTo>
                    <a:pt x="94" y="360"/>
                  </a:lnTo>
                  <a:lnTo>
                    <a:pt x="100" y="352"/>
                  </a:lnTo>
                  <a:lnTo>
                    <a:pt x="102" y="342"/>
                  </a:lnTo>
                  <a:lnTo>
                    <a:pt x="104" y="332"/>
                  </a:lnTo>
                  <a:lnTo>
                    <a:pt x="104" y="50"/>
                  </a:lnTo>
                  <a:lnTo>
                    <a:pt x="104" y="50"/>
                  </a:lnTo>
                  <a:lnTo>
                    <a:pt x="106" y="40"/>
                  </a:lnTo>
                  <a:lnTo>
                    <a:pt x="110" y="32"/>
                  </a:lnTo>
                  <a:lnTo>
                    <a:pt x="118" y="28"/>
                  </a:lnTo>
                  <a:lnTo>
                    <a:pt x="128" y="26"/>
                  </a:lnTo>
                  <a:lnTo>
                    <a:pt x="330" y="26"/>
                  </a:lnTo>
                  <a:lnTo>
                    <a:pt x="330" y="26"/>
                  </a:lnTo>
                  <a:lnTo>
                    <a:pt x="338" y="28"/>
                  </a:lnTo>
                  <a:lnTo>
                    <a:pt x="348" y="32"/>
                  </a:lnTo>
                  <a:lnTo>
                    <a:pt x="354" y="40"/>
                  </a:lnTo>
                  <a:lnTo>
                    <a:pt x="356" y="50"/>
                  </a:lnTo>
                  <a:lnTo>
                    <a:pt x="356" y="332"/>
                  </a:lnTo>
                  <a:lnTo>
                    <a:pt x="356" y="332"/>
                  </a:lnTo>
                  <a:lnTo>
                    <a:pt x="354" y="342"/>
                  </a:lnTo>
                  <a:lnTo>
                    <a:pt x="348" y="350"/>
                  </a:lnTo>
                  <a:lnTo>
                    <a:pt x="338" y="354"/>
                  </a:lnTo>
                  <a:lnTo>
                    <a:pt x="330" y="356"/>
                  </a:lnTo>
                  <a:lnTo>
                    <a:pt x="136" y="356"/>
                  </a:lnTo>
                  <a:lnTo>
                    <a:pt x="136" y="356"/>
                  </a:lnTo>
                  <a:lnTo>
                    <a:pt x="130" y="358"/>
                  </a:lnTo>
                  <a:lnTo>
                    <a:pt x="126" y="360"/>
                  </a:lnTo>
                  <a:lnTo>
                    <a:pt x="124" y="364"/>
                  </a:lnTo>
                  <a:lnTo>
                    <a:pt x="122" y="370"/>
                  </a:lnTo>
                  <a:lnTo>
                    <a:pt x="122" y="370"/>
                  </a:lnTo>
                  <a:lnTo>
                    <a:pt x="124" y="374"/>
                  </a:lnTo>
                  <a:lnTo>
                    <a:pt x="126" y="378"/>
                  </a:lnTo>
                  <a:lnTo>
                    <a:pt x="130" y="382"/>
                  </a:lnTo>
                  <a:lnTo>
                    <a:pt x="136" y="382"/>
                  </a:lnTo>
                  <a:lnTo>
                    <a:pt x="330" y="382"/>
                  </a:lnTo>
                  <a:lnTo>
                    <a:pt x="330" y="382"/>
                  </a:lnTo>
                  <a:lnTo>
                    <a:pt x="340" y="382"/>
                  </a:lnTo>
                  <a:lnTo>
                    <a:pt x="350" y="378"/>
                  </a:lnTo>
                  <a:lnTo>
                    <a:pt x="358" y="374"/>
                  </a:lnTo>
                  <a:lnTo>
                    <a:pt x="366" y="368"/>
                  </a:lnTo>
                  <a:lnTo>
                    <a:pt x="372" y="360"/>
                  </a:lnTo>
                  <a:lnTo>
                    <a:pt x="378" y="352"/>
                  </a:lnTo>
                  <a:lnTo>
                    <a:pt x="380" y="342"/>
                  </a:lnTo>
                  <a:lnTo>
                    <a:pt x="382" y="332"/>
                  </a:lnTo>
                  <a:lnTo>
                    <a:pt x="382" y="50"/>
                  </a:lnTo>
                  <a:lnTo>
                    <a:pt x="382" y="50"/>
                  </a:lnTo>
                  <a:lnTo>
                    <a:pt x="380" y="40"/>
                  </a:lnTo>
                  <a:lnTo>
                    <a:pt x="378" y="30"/>
                  </a:lnTo>
                  <a:lnTo>
                    <a:pt x="372" y="22"/>
                  </a:lnTo>
                  <a:lnTo>
                    <a:pt x="366" y="14"/>
                  </a:lnTo>
                  <a:lnTo>
                    <a:pt x="358" y="8"/>
                  </a:lnTo>
                  <a:lnTo>
                    <a:pt x="350" y="4"/>
                  </a:lnTo>
                  <a:lnTo>
                    <a:pt x="340" y="2"/>
                  </a:lnTo>
                  <a:lnTo>
                    <a:pt x="330" y="0"/>
                  </a:lnTo>
                  <a:lnTo>
                    <a:pt x="330" y="0"/>
                  </a:lnTo>
                  <a:close/>
                  <a:moveTo>
                    <a:pt x="150" y="104"/>
                  </a:moveTo>
                  <a:lnTo>
                    <a:pt x="308" y="104"/>
                  </a:lnTo>
                  <a:lnTo>
                    <a:pt x="308" y="104"/>
                  </a:lnTo>
                  <a:lnTo>
                    <a:pt x="314" y="104"/>
                  </a:lnTo>
                  <a:lnTo>
                    <a:pt x="318" y="100"/>
                  </a:lnTo>
                  <a:lnTo>
                    <a:pt x="320" y="96"/>
                  </a:lnTo>
                  <a:lnTo>
                    <a:pt x="322" y="92"/>
                  </a:lnTo>
                  <a:lnTo>
                    <a:pt x="322" y="92"/>
                  </a:lnTo>
                  <a:lnTo>
                    <a:pt x="320" y="86"/>
                  </a:lnTo>
                  <a:lnTo>
                    <a:pt x="318" y="82"/>
                  </a:lnTo>
                  <a:lnTo>
                    <a:pt x="314" y="80"/>
                  </a:lnTo>
                  <a:lnTo>
                    <a:pt x="308" y="78"/>
                  </a:lnTo>
                  <a:lnTo>
                    <a:pt x="150" y="78"/>
                  </a:lnTo>
                  <a:lnTo>
                    <a:pt x="150" y="78"/>
                  </a:lnTo>
                  <a:lnTo>
                    <a:pt x="144" y="80"/>
                  </a:lnTo>
                  <a:lnTo>
                    <a:pt x="140" y="82"/>
                  </a:lnTo>
                  <a:lnTo>
                    <a:pt x="138" y="86"/>
                  </a:lnTo>
                  <a:lnTo>
                    <a:pt x="136" y="92"/>
                  </a:lnTo>
                  <a:lnTo>
                    <a:pt x="136" y="92"/>
                  </a:lnTo>
                  <a:lnTo>
                    <a:pt x="138" y="96"/>
                  </a:lnTo>
                  <a:lnTo>
                    <a:pt x="140" y="100"/>
                  </a:lnTo>
                  <a:lnTo>
                    <a:pt x="144" y="104"/>
                  </a:lnTo>
                  <a:lnTo>
                    <a:pt x="150" y="104"/>
                  </a:lnTo>
                  <a:lnTo>
                    <a:pt x="150" y="104"/>
                  </a:lnTo>
                  <a:close/>
                  <a:moveTo>
                    <a:pt x="150" y="166"/>
                  </a:moveTo>
                  <a:lnTo>
                    <a:pt x="308" y="166"/>
                  </a:lnTo>
                  <a:lnTo>
                    <a:pt x="308" y="166"/>
                  </a:lnTo>
                  <a:lnTo>
                    <a:pt x="314" y="164"/>
                  </a:lnTo>
                  <a:lnTo>
                    <a:pt x="318" y="162"/>
                  </a:lnTo>
                  <a:lnTo>
                    <a:pt x="320" y="158"/>
                  </a:lnTo>
                  <a:lnTo>
                    <a:pt x="322" y="152"/>
                  </a:lnTo>
                  <a:lnTo>
                    <a:pt x="322" y="152"/>
                  </a:lnTo>
                  <a:lnTo>
                    <a:pt x="320" y="148"/>
                  </a:lnTo>
                  <a:lnTo>
                    <a:pt x="318" y="144"/>
                  </a:lnTo>
                  <a:lnTo>
                    <a:pt x="314" y="140"/>
                  </a:lnTo>
                  <a:lnTo>
                    <a:pt x="308" y="140"/>
                  </a:lnTo>
                  <a:lnTo>
                    <a:pt x="150" y="140"/>
                  </a:lnTo>
                  <a:lnTo>
                    <a:pt x="150" y="140"/>
                  </a:lnTo>
                  <a:lnTo>
                    <a:pt x="144" y="140"/>
                  </a:lnTo>
                  <a:lnTo>
                    <a:pt x="140" y="144"/>
                  </a:lnTo>
                  <a:lnTo>
                    <a:pt x="138" y="148"/>
                  </a:lnTo>
                  <a:lnTo>
                    <a:pt x="136" y="152"/>
                  </a:lnTo>
                  <a:lnTo>
                    <a:pt x="136" y="152"/>
                  </a:lnTo>
                  <a:lnTo>
                    <a:pt x="138" y="158"/>
                  </a:lnTo>
                  <a:lnTo>
                    <a:pt x="140" y="162"/>
                  </a:lnTo>
                  <a:lnTo>
                    <a:pt x="144" y="164"/>
                  </a:lnTo>
                  <a:lnTo>
                    <a:pt x="150" y="166"/>
                  </a:lnTo>
                  <a:lnTo>
                    <a:pt x="150" y="166"/>
                  </a:lnTo>
                  <a:close/>
                  <a:moveTo>
                    <a:pt x="150" y="226"/>
                  </a:moveTo>
                  <a:lnTo>
                    <a:pt x="308" y="226"/>
                  </a:lnTo>
                  <a:lnTo>
                    <a:pt x="308" y="226"/>
                  </a:lnTo>
                  <a:lnTo>
                    <a:pt x="314" y="226"/>
                  </a:lnTo>
                  <a:lnTo>
                    <a:pt x="318" y="222"/>
                  </a:lnTo>
                  <a:lnTo>
                    <a:pt x="320" y="218"/>
                  </a:lnTo>
                  <a:lnTo>
                    <a:pt x="322" y="214"/>
                  </a:lnTo>
                  <a:lnTo>
                    <a:pt x="322" y="214"/>
                  </a:lnTo>
                  <a:lnTo>
                    <a:pt x="320" y="208"/>
                  </a:lnTo>
                  <a:lnTo>
                    <a:pt x="318" y="204"/>
                  </a:lnTo>
                  <a:lnTo>
                    <a:pt x="314" y="202"/>
                  </a:lnTo>
                  <a:lnTo>
                    <a:pt x="308" y="200"/>
                  </a:lnTo>
                  <a:lnTo>
                    <a:pt x="150" y="200"/>
                  </a:lnTo>
                  <a:lnTo>
                    <a:pt x="150" y="200"/>
                  </a:lnTo>
                  <a:lnTo>
                    <a:pt x="144" y="202"/>
                  </a:lnTo>
                  <a:lnTo>
                    <a:pt x="140" y="204"/>
                  </a:lnTo>
                  <a:lnTo>
                    <a:pt x="138" y="208"/>
                  </a:lnTo>
                  <a:lnTo>
                    <a:pt x="136" y="214"/>
                  </a:lnTo>
                  <a:lnTo>
                    <a:pt x="136" y="214"/>
                  </a:lnTo>
                  <a:lnTo>
                    <a:pt x="138" y="218"/>
                  </a:lnTo>
                  <a:lnTo>
                    <a:pt x="140" y="222"/>
                  </a:lnTo>
                  <a:lnTo>
                    <a:pt x="144" y="226"/>
                  </a:lnTo>
                  <a:lnTo>
                    <a:pt x="150" y="226"/>
                  </a:lnTo>
                  <a:lnTo>
                    <a:pt x="150" y="226"/>
                  </a:lnTo>
                  <a:close/>
                  <a:moveTo>
                    <a:pt x="150" y="288"/>
                  </a:moveTo>
                  <a:lnTo>
                    <a:pt x="308" y="288"/>
                  </a:lnTo>
                  <a:lnTo>
                    <a:pt x="308" y="288"/>
                  </a:lnTo>
                  <a:lnTo>
                    <a:pt x="314" y="286"/>
                  </a:lnTo>
                  <a:lnTo>
                    <a:pt x="318" y="284"/>
                  </a:lnTo>
                  <a:lnTo>
                    <a:pt x="320" y="280"/>
                  </a:lnTo>
                  <a:lnTo>
                    <a:pt x="322" y="274"/>
                  </a:lnTo>
                  <a:lnTo>
                    <a:pt x="322" y="274"/>
                  </a:lnTo>
                  <a:lnTo>
                    <a:pt x="320" y="268"/>
                  </a:lnTo>
                  <a:lnTo>
                    <a:pt x="318" y="264"/>
                  </a:lnTo>
                  <a:lnTo>
                    <a:pt x="314" y="262"/>
                  </a:lnTo>
                  <a:lnTo>
                    <a:pt x="308" y="260"/>
                  </a:lnTo>
                  <a:lnTo>
                    <a:pt x="150" y="260"/>
                  </a:lnTo>
                  <a:lnTo>
                    <a:pt x="150" y="260"/>
                  </a:lnTo>
                  <a:lnTo>
                    <a:pt x="144" y="262"/>
                  </a:lnTo>
                  <a:lnTo>
                    <a:pt x="140" y="264"/>
                  </a:lnTo>
                  <a:lnTo>
                    <a:pt x="138" y="268"/>
                  </a:lnTo>
                  <a:lnTo>
                    <a:pt x="136" y="274"/>
                  </a:lnTo>
                  <a:lnTo>
                    <a:pt x="136" y="274"/>
                  </a:lnTo>
                  <a:lnTo>
                    <a:pt x="138" y="280"/>
                  </a:lnTo>
                  <a:lnTo>
                    <a:pt x="140" y="284"/>
                  </a:lnTo>
                  <a:lnTo>
                    <a:pt x="144" y="286"/>
                  </a:lnTo>
                  <a:lnTo>
                    <a:pt x="150" y="288"/>
                  </a:lnTo>
                  <a:lnTo>
                    <a:pt x="150" y="288"/>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35" name="Group 35"/>
          <p:cNvGrpSpPr/>
          <p:nvPr/>
        </p:nvGrpSpPr>
        <p:grpSpPr>
          <a:xfrm>
            <a:off x="460658" y="2159065"/>
            <a:ext cx="5423370" cy="896425"/>
            <a:chOff x="469895" y="2201862"/>
            <a:chExt cx="5532120" cy="914400"/>
          </a:xfrm>
        </p:grpSpPr>
        <p:sp>
          <p:nvSpPr>
            <p:cNvPr id="36" name="Rectangle 6"/>
            <p:cNvSpPr/>
            <p:nvPr/>
          </p:nvSpPr>
          <p:spPr>
            <a:xfrm>
              <a:off x="469895" y="2201862"/>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DEFINICIÓN ÚNICA</a:t>
              </a:r>
            </a:p>
          </p:txBody>
        </p:sp>
        <p:sp>
          <p:nvSpPr>
            <p:cNvPr id="37" name="Freeform 21"/>
            <p:cNvSpPr>
              <a:spLocks noEditPoints="1"/>
            </p:cNvSpPr>
            <p:nvPr/>
          </p:nvSpPr>
          <p:spPr bwMode="auto">
            <a:xfrm>
              <a:off x="692150" y="2452252"/>
              <a:ext cx="447988" cy="438405"/>
            </a:xfrm>
            <a:custGeom>
              <a:avLst/>
              <a:gdLst>
                <a:gd name="T0" fmla="*/ 256 w 374"/>
                <a:gd name="T1" fmla="*/ 106 h 366"/>
                <a:gd name="T2" fmla="*/ 250 w 374"/>
                <a:gd name="T3" fmla="*/ 134 h 366"/>
                <a:gd name="T4" fmla="*/ 276 w 374"/>
                <a:gd name="T5" fmla="*/ 150 h 366"/>
                <a:gd name="T6" fmla="*/ 302 w 374"/>
                <a:gd name="T7" fmla="*/ 124 h 366"/>
                <a:gd name="T8" fmla="*/ 286 w 374"/>
                <a:gd name="T9" fmla="*/ 100 h 366"/>
                <a:gd name="T10" fmla="*/ 188 w 374"/>
                <a:gd name="T11" fmla="*/ 98 h 366"/>
                <a:gd name="T12" fmla="*/ 162 w 374"/>
                <a:gd name="T13" fmla="*/ 124 h 366"/>
                <a:gd name="T14" fmla="*/ 178 w 374"/>
                <a:gd name="T15" fmla="*/ 148 h 366"/>
                <a:gd name="T16" fmla="*/ 206 w 374"/>
                <a:gd name="T17" fmla="*/ 142 h 366"/>
                <a:gd name="T18" fmla="*/ 212 w 374"/>
                <a:gd name="T19" fmla="*/ 114 h 366"/>
                <a:gd name="T20" fmla="*/ 188 w 374"/>
                <a:gd name="T21" fmla="*/ 98 h 366"/>
                <a:gd name="T22" fmla="*/ 82 w 374"/>
                <a:gd name="T23" fmla="*/ 106 h 366"/>
                <a:gd name="T24" fmla="*/ 76 w 374"/>
                <a:gd name="T25" fmla="*/ 134 h 366"/>
                <a:gd name="T26" fmla="*/ 100 w 374"/>
                <a:gd name="T27" fmla="*/ 150 h 366"/>
                <a:gd name="T28" fmla="*/ 126 w 374"/>
                <a:gd name="T29" fmla="*/ 124 h 366"/>
                <a:gd name="T30" fmla="*/ 110 w 374"/>
                <a:gd name="T31" fmla="*/ 100 h 366"/>
                <a:gd name="T32" fmla="*/ 372 w 374"/>
                <a:gd name="T33" fmla="*/ 34 h 366"/>
                <a:gd name="T34" fmla="*/ 358 w 374"/>
                <a:gd name="T35" fmla="*/ 10 h 366"/>
                <a:gd name="T36" fmla="*/ 336 w 374"/>
                <a:gd name="T37" fmla="*/ 0 h 366"/>
                <a:gd name="T38" fmla="*/ 34 w 374"/>
                <a:gd name="T39" fmla="*/ 2 h 366"/>
                <a:gd name="T40" fmla="*/ 6 w 374"/>
                <a:gd name="T41" fmla="*/ 22 h 366"/>
                <a:gd name="T42" fmla="*/ 0 w 374"/>
                <a:gd name="T43" fmla="*/ 206 h 366"/>
                <a:gd name="T44" fmla="*/ 0 w 374"/>
                <a:gd name="T45" fmla="*/ 212 h 366"/>
                <a:gd name="T46" fmla="*/ 14 w 374"/>
                <a:gd name="T47" fmla="*/ 248 h 366"/>
                <a:gd name="T48" fmla="*/ 52 w 374"/>
                <a:gd name="T49" fmla="*/ 260 h 366"/>
                <a:gd name="T50" fmla="*/ 56 w 374"/>
                <a:gd name="T51" fmla="*/ 260 h 366"/>
                <a:gd name="T52" fmla="*/ 60 w 374"/>
                <a:gd name="T53" fmla="*/ 334 h 366"/>
                <a:gd name="T54" fmla="*/ 86 w 374"/>
                <a:gd name="T55" fmla="*/ 364 h 366"/>
                <a:gd name="T56" fmla="*/ 104 w 374"/>
                <a:gd name="T57" fmla="*/ 364 h 366"/>
                <a:gd name="T58" fmla="*/ 124 w 374"/>
                <a:gd name="T59" fmla="*/ 350 h 366"/>
                <a:gd name="T60" fmla="*/ 330 w 374"/>
                <a:gd name="T61" fmla="*/ 262 h 366"/>
                <a:gd name="T62" fmla="*/ 366 w 374"/>
                <a:gd name="T63" fmla="*/ 242 h 366"/>
                <a:gd name="T64" fmla="*/ 374 w 374"/>
                <a:gd name="T65" fmla="*/ 36 h 366"/>
                <a:gd name="T66" fmla="*/ 348 w 374"/>
                <a:gd name="T67" fmla="*/ 222 h 366"/>
                <a:gd name="T68" fmla="*/ 338 w 374"/>
                <a:gd name="T69" fmla="*/ 234 h 366"/>
                <a:gd name="T70" fmla="*/ 254 w 374"/>
                <a:gd name="T71" fmla="*/ 236 h 366"/>
                <a:gd name="T72" fmla="*/ 162 w 374"/>
                <a:gd name="T73" fmla="*/ 244 h 366"/>
                <a:gd name="T74" fmla="*/ 100 w 374"/>
                <a:gd name="T75" fmla="*/ 338 h 366"/>
                <a:gd name="T76" fmla="*/ 92 w 374"/>
                <a:gd name="T77" fmla="*/ 340 h 366"/>
                <a:gd name="T78" fmla="*/ 86 w 374"/>
                <a:gd name="T79" fmla="*/ 246 h 366"/>
                <a:gd name="T80" fmla="*/ 78 w 374"/>
                <a:gd name="T81" fmla="*/ 236 h 366"/>
                <a:gd name="T82" fmla="*/ 56 w 374"/>
                <a:gd name="T83" fmla="*/ 236 h 366"/>
                <a:gd name="T84" fmla="*/ 52 w 374"/>
                <a:gd name="T85" fmla="*/ 236 h 366"/>
                <a:gd name="T86" fmla="*/ 32 w 374"/>
                <a:gd name="T87" fmla="*/ 230 h 366"/>
                <a:gd name="T88" fmla="*/ 26 w 374"/>
                <a:gd name="T89" fmla="*/ 202 h 366"/>
                <a:gd name="T90" fmla="*/ 26 w 374"/>
                <a:gd name="T91" fmla="*/ 40 h 366"/>
                <a:gd name="T92" fmla="*/ 40 w 374"/>
                <a:gd name="T93" fmla="*/ 26 h 366"/>
                <a:gd name="T94" fmla="*/ 332 w 374"/>
                <a:gd name="T95" fmla="*/ 26 h 366"/>
                <a:gd name="T96" fmla="*/ 346 w 374"/>
                <a:gd name="T97" fmla="*/ 38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4" h="366">
                  <a:moveTo>
                    <a:pt x="276" y="98"/>
                  </a:moveTo>
                  <a:lnTo>
                    <a:pt x="276" y="98"/>
                  </a:lnTo>
                  <a:lnTo>
                    <a:pt x="264" y="100"/>
                  </a:lnTo>
                  <a:lnTo>
                    <a:pt x="256" y="106"/>
                  </a:lnTo>
                  <a:lnTo>
                    <a:pt x="250" y="114"/>
                  </a:lnTo>
                  <a:lnTo>
                    <a:pt x="248" y="124"/>
                  </a:lnTo>
                  <a:lnTo>
                    <a:pt x="248" y="124"/>
                  </a:lnTo>
                  <a:lnTo>
                    <a:pt x="250" y="134"/>
                  </a:lnTo>
                  <a:lnTo>
                    <a:pt x="256" y="142"/>
                  </a:lnTo>
                  <a:lnTo>
                    <a:pt x="264" y="148"/>
                  </a:lnTo>
                  <a:lnTo>
                    <a:pt x="276" y="150"/>
                  </a:lnTo>
                  <a:lnTo>
                    <a:pt x="276" y="150"/>
                  </a:lnTo>
                  <a:lnTo>
                    <a:pt x="286" y="148"/>
                  </a:lnTo>
                  <a:lnTo>
                    <a:pt x="294" y="142"/>
                  </a:lnTo>
                  <a:lnTo>
                    <a:pt x="300" y="134"/>
                  </a:lnTo>
                  <a:lnTo>
                    <a:pt x="302" y="124"/>
                  </a:lnTo>
                  <a:lnTo>
                    <a:pt x="302" y="124"/>
                  </a:lnTo>
                  <a:lnTo>
                    <a:pt x="300" y="114"/>
                  </a:lnTo>
                  <a:lnTo>
                    <a:pt x="294" y="106"/>
                  </a:lnTo>
                  <a:lnTo>
                    <a:pt x="286" y="100"/>
                  </a:lnTo>
                  <a:lnTo>
                    <a:pt x="276" y="98"/>
                  </a:lnTo>
                  <a:lnTo>
                    <a:pt x="276" y="98"/>
                  </a:lnTo>
                  <a:close/>
                  <a:moveTo>
                    <a:pt x="188" y="98"/>
                  </a:moveTo>
                  <a:lnTo>
                    <a:pt x="188" y="98"/>
                  </a:lnTo>
                  <a:lnTo>
                    <a:pt x="178" y="100"/>
                  </a:lnTo>
                  <a:lnTo>
                    <a:pt x="170" y="106"/>
                  </a:lnTo>
                  <a:lnTo>
                    <a:pt x="164" y="114"/>
                  </a:lnTo>
                  <a:lnTo>
                    <a:pt x="162" y="124"/>
                  </a:lnTo>
                  <a:lnTo>
                    <a:pt x="162" y="124"/>
                  </a:lnTo>
                  <a:lnTo>
                    <a:pt x="164" y="134"/>
                  </a:lnTo>
                  <a:lnTo>
                    <a:pt x="170" y="142"/>
                  </a:lnTo>
                  <a:lnTo>
                    <a:pt x="178" y="148"/>
                  </a:lnTo>
                  <a:lnTo>
                    <a:pt x="188" y="150"/>
                  </a:lnTo>
                  <a:lnTo>
                    <a:pt x="188" y="150"/>
                  </a:lnTo>
                  <a:lnTo>
                    <a:pt x="198" y="148"/>
                  </a:lnTo>
                  <a:lnTo>
                    <a:pt x="206" y="142"/>
                  </a:lnTo>
                  <a:lnTo>
                    <a:pt x="212" y="134"/>
                  </a:lnTo>
                  <a:lnTo>
                    <a:pt x="214" y="124"/>
                  </a:lnTo>
                  <a:lnTo>
                    <a:pt x="214" y="124"/>
                  </a:lnTo>
                  <a:lnTo>
                    <a:pt x="212" y="114"/>
                  </a:lnTo>
                  <a:lnTo>
                    <a:pt x="206" y="106"/>
                  </a:lnTo>
                  <a:lnTo>
                    <a:pt x="198" y="100"/>
                  </a:lnTo>
                  <a:lnTo>
                    <a:pt x="188" y="98"/>
                  </a:lnTo>
                  <a:lnTo>
                    <a:pt x="188" y="98"/>
                  </a:lnTo>
                  <a:close/>
                  <a:moveTo>
                    <a:pt x="100" y="98"/>
                  </a:moveTo>
                  <a:lnTo>
                    <a:pt x="100" y="98"/>
                  </a:lnTo>
                  <a:lnTo>
                    <a:pt x="90" y="100"/>
                  </a:lnTo>
                  <a:lnTo>
                    <a:pt x="82" y="106"/>
                  </a:lnTo>
                  <a:lnTo>
                    <a:pt x="76" y="114"/>
                  </a:lnTo>
                  <a:lnTo>
                    <a:pt x="74" y="124"/>
                  </a:lnTo>
                  <a:lnTo>
                    <a:pt x="74" y="124"/>
                  </a:lnTo>
                  <a:lnTo>
                    <a:pt x="76" y="134"/>
                  </a:lnTo>
                  <a:lnTo>
                    <a:pt x="82" y="142"/>
                  </a:lnTo>
                  <a:lnTo>
                    <a:pt x="90" y="148"/>
                  </a:lnTo>
                  <a:lnTo>
                    <a:pt x="100" y="150"/>
                  </a:lnTo>
                  <a:lnTo>
                    <a:pt x="100" y="150"/>
                  </a:lnTo>
                  <a:lnTo>
                    <a:pt x="110" y="148"/>
                  </a:lnTo>
                  <a:lnTo>
                    <a:pt x="120" y="142"/>
                  </a:lnTo>
                  <a:lnTo>
                    <a:pt x="124" y="134"/>
                  </a:lnTo>
                  <a:lnTo>
                    <a:pt x="126" y="124"/>
                  </a:lnTo>
                  <a:lnTo>
                    <a:pt x="126" y="124"/>
                  </a:lnTo>
                  <a:lnTo>
                    <a:pt x="124" y="114"/>
                  </a:lnTo>
                  <a:lnTo>
                    <a:pt x="120" y="106"/>
                  </a:lnTo>
                  <a:lnTo>
                    <a:pt x="110" y="100"/>
                  </a:lnTo>
                  <a:lnTo>
                    <a:pt x="100" y="98"/>
                  </a:lnTo>
                  <a:lnTo>
                    <a:pt x="100" y="98"/>
                  </a:lnTo>
                  <a:close/>
                  <a:moveTo>
                    <a:pt x="372" y="34"/>
                  </a:moveTo>
                  <a:lnTo>
                    <a:pt x="372" y="34"/>
                  </a:lnTo>
                  <a:lnTo>
                    <a:pt x="370" y="28"/>
                  </a:lnTo>
                  <a:lnTo>
                    <a:pt x="370" y="28"/>
                  </a:lnTo>
                  <a:lnTo>
                    <a:pt x="366" y="18"/>
                  </a:lnTo>
                  <a:lnTo>
                    <a:pt x="358" y="10"/>
                  </a:lnTo>
                  <a:lnTo>
                    <a:pt x="350" y="6"/>
                  </a:lnTo>
                  <a:lnTo>
                    <a:pt x="340" y="2"/>
                  </a:lnTo>
                  <a:lnTo>
                    <a:pt x="340" y="2"/>
                  </a:lnTo>
                  <a:lnTo>
                    <a:pt x="336" y="0"/>
                  </a:lnTo>
                  <a:lnTo>
                    <a:pt x="38" y="0"/>
                  </a:lnTo>
                  <a:lnTo>
                    <a:pt x="34" y="2"/>
                  </a:lnTo>
                  <a:lnTo>
                    <a:pt x="34" y="2"/>
                  </a:lnTo>
                  <a:lnTo>
                    <a:pt x="34" y="2"/>
                  </a:lnTo>
                  <a:lnTo>
                    <a:pt x="34" y="2"/>
                  </a:lnTo>
                  <a:lnTo>
                    <a:pt x="22" y="6"/>
                  </a:lnTo>
                  <a:lnTo>
                    <a:pt x="14" y="12"/>
                  </a:lnTo>
                  <a:lnTo>
                    <a:pt x="6" y="22"/>
                  </a:lnTo>
                  <a:lnTo>
                    <a:pt x="2" y="32"/>
                  </a:lnTo>
                  <a:lnTo>
                    <a:pt x="2" y="32"/>
                  </a:lnTo>
                  <a:lnTo>
                    <a:pt x="0" y="36"/>
                  </a:lnTo>
                  <a:lnTo>
                    <a:pt x="0" y="206"/>
                  </a:lnTo>
                  <a:lnTo>
                    <a:pt x="0" y="206"/>
                  </a:lnTo>
                  <a:lnTo>
                    <a:pt x="0" y="206"/>
                  </a:lnTo>
                  <a:lnTo>
                    <a:pt x="0" y="212"/>
                  </a:lnTo>
                  <a:lnTo>
                    <a:pt x="0" y="212"/>
                  </a:lnTo>
                  <a:lnTo>
                    <a:pt x="2" y="226"/>
                  </a:lnTo>
                  <a:lnTo>
                    <a:pt x="2" y="226"/>
                  </a:lnTo>
                  <a:lnTo>
                    <a:pt x="6" y="238"/>
                  </a:lnTo>
                  <a:lnTo>
                    <a:pt x="14" y="248"/>
                  </a:lnTo>
                  <a:lnTo>
                    <a:pt x="24" y="256"/>
                  </a:lnTo>
                  <a:lnTo>
                    <a:pt x="38" y="260"/>
                  </a:lnTo>
                  <a:lnTo>
                    <a:pt x="38" y="260"/>
                  </a:lnTo>
                  <a:lnTo>
                    <a:pt x="52" y="260"/>
                  </a:lnTo>
                  <a:lnTo>
                    <a:pt x="54" y="260"/>
                  </a:lnTo>
                  <a:lnTo>
                    <a:pt x="54" y="260"/>
                  </a:lnTo>
                  <a:lnTo>
                    <a:pt x="56" y="260"/>
                  </a:lnTo>
                  <a:lnTo>
                    <a:pt x="56" y="260"/>
                  </a:lnTo>
                  <a:lnTo>
                    <a:pt x="60" y="260"/>
                  </a:lnTo>
                  <a:lnTo>
                    <a:pt x="60" y="260"/>
                  </a:lnTo>
                  <a:lnTo>
                    <a:pt x="60" y="334"/>
                  </a:lnTo>
                  <a:lnTo>
                    <a:pt x="60" y="334"/>
                  </a:lnTo>
                  <a:lnTo>
                    <a:pt x="62" y="344"/>
                  </a:lnTo>
                  <a:lnTo>
                    <a:pt x="68" y="352"/>
                  </a:lnTo>
                  <a:lnTo>
                    <a:pt x="78" y="360"/>
                  </a:lnTo>
                  <a:lnTo>
                    <a:pt x="86" y="364"/>
                  </a:lnTo>
                  <a:lnTo>
                    <a:pt x="86" y="364"/>
                  </a:lnTo>
                  <a:lnTo>
                    <a:pt x="96" y="366"/>
                  </a:lnTo>
                  <a:lnTo>
                    <a:pt x="96" y="366"/>
                  </a:lnTo>
                  <a:lnTo>
                    <a:pt x="104" y="364"/>
                  </a:lnTo>
                  <a:lnTo>
                    <a:pt x="112" y="362"/>
                  </a:lnTo>
                  <a:lnTo>
                    <a:pt x="118" y="356"/>
                  </a:lnTo>
                  <a:lnTo>
                    <a:pt x="124" y="350"/>
                  </a:lnTo>
                  <a:lnTo>
                    <a:pt x="124" y="350"/>
                  </a:lnTo>
                  <a:lnTo>
                    <a:pt x="182" y="262"/>
                  </a:lnTo>
                  <a:lnTo>
                    <a:pt x="254" y="262"/>
                  </a:lnTo>
                  <a:lnTo>
                    <a:pt x="330" y="262"/>
                  </a:lnTo>
                  <a:lnTo>
                    <a:pt x="330" y="262"/>
                  </a:lnTo>
                  <a:lnTo>
                    <a:pt x="340" y="260"/>
                  </a:lnTo>
                  <a:lnTo>
                    <a:pt x="350" y="256"/>
                  </a:lnTo>
                  <a:lnTo>
                    <a:pt x="358" y="250"/>
                  </a:lnTo>
                  <a:lnTo>
                    <a:pt x="366" y="242"/>
                  </a:lnTo>
                  <a:lnTo>
                    <a:pt x="366" y="242"/>
                  </a:lnTo>
                  <a:lnTo>
                    <a:pt x="370" y="232"/>
                  </a:lnTo>
                  <a:lnTo>
                    <a:pt x="374" y="228"/>
                  </a:lnTo>
                  <a:lnTo>
                    <a:pt x="374" y="36"/>
                  </a:lnTo>
                  <a:lnTo>
                    <a:pt x="372" y="34"/>
                  </a:lnTo>
                  <a:close/>
                  <a:moveTo>
                    <a:pt x="348" y="222"/>
                  </a:moveTo>
                  <a:lnTo>
                    <a:pt x="348" y="222"/>
                  </a:lnTo>
                  <a:lnTo>
                    <a:pt x="348" y="222"/>
                  </a:lnTo>
                  <a:lnTo>
                    <a:pt x="348" y="222"/>
                  </a:lnTo>
                  <a:lnTo>
                    <a:pt x="344" y="228"/>
                  </a:lnTo>
                  <a:lnTo>
                    <a:pt x="344" y="228"/>
                  </a:lnTo>
                  <a:lnTo>
                    <a:pt x="338" y="234"/>
                  </a:lnTo>
                  <a:lnTo>
                    <a:pt x="330" y="236"/>
                  </a:lnTo>
                  <a:lnTo>
                    <a:pt x="330" y="236"/>
                  </a:lnTo>
                  <a:lnTo>
                    <a:pt x="254" y="236"/>
                  </a:lnTo>
                  <a:lnTo>
                    <a:pt x="254" y="236"/>
                  </a:lnTo>
                  <a:lnTo>
                    <a:pt x="174" y="236"/>
                  </a:lnTo>
                  <a:lnTo>
                    <a:pt x="174" y="236"/>
                  </a:lnTo>
                  <a:lnTo>
                    <a:pt x="168" y="238"/>
                  </a:lnTo>
                  <a:lnTo>
                    <a:pt x="162" y="244"/>
                  </a:lnTo>
                  <a:lnTo>
                    <a:pt x="162" y="244"/>
                  </a:lnTo>
                  <a:lnTo>
                    <a:pt x="102" y="336"/>
                  </a:lnTo>
                  <a:lnTo>
                    <a:pt x="102" y="336"/>
                  </a:lnTo>
                  <a:lnTo>
                    <a:pt x="100" y="338"/>
                  </a:lnTo>
                  <a:lnTo>
                    <a:pt x="96" y="340"/>
                  </a:lnTo>
                  <a:lnTo>
                    <a:pt x="96" y="340"/>
                  </a:lnTo>
                  <a:lnTo>
                    <a:pt x="92" y="340"/>
                  </a:lnTo>
                  <a:lnTo>
                    <a:pt x="92" y="340"/>
                  </a:lnTo>
                  <a:lnTo>
                    <a:pt x="88" y="336"/>
                  </a:lnTo>
                  <a:lnTo>
                    <a:pt x="86" y="334"/>
                  </a:lnTo>
                  <a:lnTo>
                    <a:pt x="86" y="334"/>
                  </a:lnTo>
                  <a:lnTo>
                    <a:pt x="86" y="246"/>
                  </a:lnTo>
                  <a:lnTo>
                    <a:pt x="86" y="246"/>
                  </a:lnTo>
                  <a:lnTo>
                    <a:pt x="86" y="242"/>
                  </a:lnTo>
                  <a:lnTo>
                    <a:pt x="82" y="238"/>
                  </a:lnTo>
                  <a:lnTo>
                    <a:pt x="78" y="236"/>
                  </a:lnTo>
                  <a:lnTo>
                    <a:pt x="74" y="236"/>
                  </a:lnTo>
                  <a:lnTo>
                    <a:pt x="74" y="236"/>
                  </a:lnTo>
                  <a:lnTo>
                    <a:pt x="56" y="236"/>
                  </a:lnTo>
                  <a:lnTo>
                    <a:pt x="56" y="236"/>
                  </a:lnTo>
                  <a:lnTo>
                    <a:pt x="54" y="236"/>
                  </a:lnTo>
                  <a:lnTo>
                    <a:pt x="54" y="236"/>
                  </a:lnTo>
                  <a:lnTo>
                    <a:pt x="52" y="236"/>
                  </a:lnTo>
                  <a:lnTo>
                    <a:pt x="52" y="236"/>
                  </a:lnTo>
                  <a:lnTo>
                    <a:pt x="42" y="234"/>
                  </a:lnTo>
                  <a:lnTo>
                    <a:pt x="42" y="234"/>
                  </a:lnTo>
                  <a:lnTo>
                    <a:pt x="36" y="234"/>
                  </a:lnTo>
                  <a:lnTo>
                    <a:pt x="32" y="230"/>
                  </a:lnTo>
                  <a:lnTo>
                    <a:pt x="28" y="226"/>
                  </a:lnTo>
                  <a:lnTo>
                    <a:pt x="26" y="222"/>
                  </a:lnTo>
                  <a:lnTo>
                    <a:pt x="26" y="222"/>
                  </a:lnTo>
                  <a:lnTo>
                    <a:pt x="26" y="202"/>
                  </a:lnTo>
                  <a:lnTo>
                    <a:pt x="26" y="42"/>
                  </a:lnTo>
                  <a:lnTo>
                    <a:pt x="26" y="42"/>
                  </a:lnTo>
                  <a:lnTo>
                    <a:pt x="26" y="40"/>
                  </a:lnTo>
                  <a:lnTo>
                    <a:pt x="26" y="40"/>
                  </a:lnTo>
                  <a:lnTo>
                    <a:pt x="28" y="34"/>
                  </a:lnTo>
                  <a:lnTo>
                    <a:pt x="32" y="30"/>
                  </a:lnTo>
                  <a:lnTo>
                    <a:pt x="36" y="28"/>
                  </a:lnTo>
                  <a:lnTo>
                    <a:pt x="40" y="26"/>
                  </a:lnTo>
                  <a:lnTo>
                    <a:pt x="40" y="26"/>
                  </a:lnTo>
                  <a:lnTo>
                    <a:pt x="42" y="26"/>
                  </a:lnTo>
                  <a:lnTo>
                    <a:pt x="332" y="26"/>
                  </a:lnTo>
                  <a:lnTo>
                    <a:pt x="332" y="26"/>
                  </a:lnTo>
                  <a:lnTo>
                    <a:pt x="334" y="26"/>
                  </a:lnTo>
                  <a:lnTo>
                    <a:pt x="334" y="26"/>
                  </a:lnTo>
                  <a:lnTo>
                    <a:pt x="342" y="30"/>
                  </a:lnTo>
                  <a:lnTo>
                    <a:pt x="346" y="38"/>
                  </a:lnTo>
                  <a:lnTo>
                    <a:pt x="346" y="38"/>
                  </a:lnTo>
                  <a:lnTo>
                    <a:pt x="348" y="40"/>
                  </a:lnTo>
                  <a:lnTo>
                    <a:pt x="348" y="222"/>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grpSp>
        <p:nvGrpSpPr>
          <p:cNvPr id="38" name="Group 40"/>
          <p:cNvGrpSpPr/>
          <p:nvPr/>
        </p:nvGrpSpPr>
        <p:grpSpPr>
          <a:xfrm>
            <a:off x="6095382" y="4299636"/>
            <a:ext cx="5423370" cy="896425"/>
            <a:chOff x="6217607" y="4385356"/>
            <a:chExt cx="5532120" cy="914400"/>
          </a:xfrm>
        </p:grpSpPr>
        <p:sp>
          <p:nvSpPr>
            <p:cNvPr id="39" name="Rectangle 7"/>
            <p:cNvSpPr/>
            <p:nvPr/>
          </p:nvSpPr>
          <p:spPr>
            <a:xfrm>
              <a:off x="6217607" y="4385356"/>
              <a:ext cx="5532120" cy="914400"/>
            </a:xfrm>
            <a:prstGeom prst="rect">
              <a:avLst/>
            </a:prstGeom>
            <a:solidFill>
              <a:srgbClr val="3C3C3C"/>
            </a:solidFill>
            <a:ln w="9525" cap="flat" cmpd="sng" algn="ctr">
              <a:noFill/>
              <a:prstDash val="solid"/>
              <a:headEnd type="none" w="med" len="med"/>
              <a:tailEnd type="none" w="med" len="med"/>
            </a:ln>
            <a:effectLst/>
          </p:spPr>
          <p:txBody>
            <a:bodyPr rot="0" spcFirstLastPara="0" vertOverflow="overflow" horzOverflow="overflow" vert="horz" wrap="square" lIns="358570" tIns="45713" rIns="45713" bIns="45713" numCol="1" spcCol="0" rtlCol="0" fromWordArt="0" anchor="ctr" anchorCtr="0" forceAA="0" compatLnSpc="1">
              <a:prstTxWarp prst="textNoShape">
                <a:avLst/>
              </a:prstTxWarp>
              <a:noAutofit/>
            </a:bodyPr>
            <a:lstStyle/>
            <a:p>
              <a:pPr marL="457183" marR="0" lvl="1"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smtClean="0">
                  <a:ln>
                    <a:noFill/>
                  </a:ln>
                  <a:solidFill>
                    <a:srgbClr val="FFFFFF"/>
                  </a:solidFill>
                  <a:effectLst/>
                  <a:uLnTx/>
                  <a:uFillTx/>
                  <a:latin typeface="Segoe UI"/>
                  <a:ea typeface="+mn-ea"/>
                  <a:cs typeface="+mn-cs"/>
                </a:rPr>
                <a:t>SENCILLOS DE MANEJAR</a:t>
              </a:r>
            </a:p>
          </p:txBody>
        </p:sp>
        <p:sp>
          <p:nvSpPr>
            <p:cNvPr id="40" name="Freeform 25"/>
            <p:cNvSpPr>
              <a:spLocks noEditPoints="1"/>
            </p:cNvSpPr>
            <p:nvPr/>
          </p:nvSpPr>
          <p:spPr bwMode="auto">
            <a:xfrm>
              <a:off x="6421438" y="4608513"/>
              <a:ext cx="468312" cy="468312"/>
            </a:xfrm>
            <a:custGeom>
              <a:avLst/>
              <a:gdLst>
                <a:gd name="T0" fmla="*/ 103 w 295"/>
                <a:gd name="T1" fmla="*/ 105 h 295"/>
                <a:gd name="T2" fmla="*/ 88 w 295"/>
                <a:gd name="T3" fmla="*/ 161 h 295"/>
                <a:gd name="T4" fmla="*/ 134 w 295"/>
                <a:gd name="T5" fmla="*/ 207 h 295"/>
                <a:gd name="T6" fmla="*/ 190 w 295"/>
                <a:gd name="T7" fmla="*/ 192 h 295"/>
                <a:gd name="T8" fmla="*/ 207 w 295"/>
                <a:gd name="T9" fmla="*/ 136 h 295"/>
                <a:gd name="T10" fmla="*/ 159 w 295"/>
                <a:gd name="T11" fmla="*/ 88 h 295"/>
                <a:gd name="T12" fmla="*/ 131 w 295"/>
                <a:gd name="T13" fmla="*/ 185 h 295"/>
                <a:gd name="T14" fmla="*/ 107 w 295"/>
                <a:gd name="T15" fmla="*/ 148 h 295"/>
                <a:gd name="T16" fmla="*/ 125 w 295"/>
                <a:gd name="T17" fmla="*/ 114 h 295"/>
                <a:gd name="T18" fmla="*/ 164 w 295"/>
                <a:gd name="T19" fmla="*/ 110 h 295"/>
                <a:gd name="T20" fmla="*/ 188 w 295"/>
                <a:gd name="T21" fmla="*/ 148 h 295"/>
                <a:gd name="T22" fmla="*/ 170 w 295"/>
                <a:gd name="T23" fmla="*/ 182 h 295"/>
                <a:gd name="T24" fmla="*/ 261 w 295"/>
                <a:gd name="T25" fmla="*/ 105 h 295"/>
                <a:gd name="T26" fmla="*/ 258 w 295"/>
                <a:gd name="T27" fmla="*/ 97 h 295"/>
                <a:gd name="T28" fmla="*/ 267 w 295"/>
                <a:gd name="T29" fmla="*/ 60 h 295"/>
                <a:gd name="T30" fmla="*/ 213 w 295"/>
                <a:gd name="T31" fmla="*/ 23 h 295"/>
                <a:gd name="T32" fmla="*/ 193 w 295"/>
                <a:gd name="T33" fmla="*/ 37 h 295"/>
                <a:gd name="T34" fmla="*/ 188 w 295"/>
                <a:gd name="T35" fmla="*/ 12 h 295"/>
                <a:gd name="T36" fmla="*/ 116 w 295"/>
                <a:gd name="T37" fmla="*/ 2 h 295"/>
                <a:gd name="T38" fmla="*/ 103 w 295"/>
                <a:gd name="T39" fmla="*/ 36 h 295"/>
                <a:gd name="T40" fmla="*/ 88 w 295"/>
                <a:gd name="T41" fmla="*/ 28 h 295"/>
                <a:gd name="T42" fmla="*/ 60 w 295"/>
                <a:gd name="T43" fmla="*/ 28 h 295"/>
                <a:gd name="T44" fmla="*/ 28 w 295"/>
                <a:gd name="T45" fmla="*/ 88 h 295"/>
                <a:gd name="T46" fmla="*/ 36 w 295"/>
                <a:gd name="T47" fmla="*/ 103 h 295"/>
                <a:gd name="T48" fmla="*/ 2 w 295"/>
                <a:gd name="T49" fmla="*/ 117 h 295"/>
                <a:gd name="T50" fmla="*/ 12 w 295"/>
                <a:gd name="T51" fmla="*/ 188 h 295"/>
                <a:gd name="T52" fmla="*/ 37 w 295"/>
                <a:gd name="T53" fmla="*/ 193 h 295"/>
                <a:gd name="T54" fmla="*/ 22 w 295"/>
                <a:gd name="T55" fmla="*/ 221 h 295"/>
                <a:gd name="T56" fmla="*/ 74 w 295"/>
                <a:gd name="T57" fmla="*/ 273 h 295"/>
                <a:gd name="T58" fmla="*/ 100 w 295"/>
                <a:gd name="T59" fmla="*/ 258 h 295"/>
                <a:gd name="T60" fmla="*/ 103 w 295"/>
                <a:gd name="T61" fmla="*/ 275 h 295"/>
                <a:gd name="T62" fmla="*/ 170 w 295"/>
                <a:gd name="T63" fmla="*/ 295 h 295"/>
                <a:gd name="T64" fmla="*/ 190 w 295"/>
                <a:gd name="T65" fmla="*/ 263 h 295"/>
                <a:gd name="T66" fmla="*/ 195 w 295"/>
                <a:gd name="T67" fmla="*/ 258 h 295"/>
                <a:gd name="T68" fmla="*/ 221 w 295"/>
                <a:gd name="T69" fmla="*/ 273 h 295"/>
                <a:gd name="T70" fmla="*/ 273 w 295"/>
                <a:gd name="T71" fmla="*/ 221 h 295"/>
                <a:gd name="T72" fmla="*/ 258 w 295"/>
                <a:gd name="T73" fmla="*/ 193 h 295"/>
                <a:gd name="T74" fmla="*/ 281 w 295"/>
                <a:gd name="T75" fmla="*/ 188 h 295"/>
                <a:gd name="T76" fmla="*/ 293 w 295"/>
                <a:gd name="T77" fmla="*/ 117 h 295"/>
                <a:gd name="T78" fmla="*/ 261 w 295"/>
                <a:gd name="T79" fmla="*/ 170 h 295"/>
                <a:gd name="T80" fmla="*/ 239 w 295"/>
                <a:gd name="T81" fmla="*/ 185 h 295"/>
                <a:gd name="T82" fmla="*/ 221 w 295"/>
                <a:gd name="T83" fmla="*/ 253 h 295"/>
                <a:gd name="T84" fmla="*/ 195 w 295"/>
                <a:gd name="T85" fmla="*/ 238 h 295"/>
                <a:gd name="T86" fmla="*/ 175 w 295"/>
                <a:gd name="T87" fmla="*/ 249 h 295"/>
                <a:gd name="T88" fmla="*/ 124 w 295"/>
                <a:gd name="T89" fmla="*/ 263 h 295"/>
                <a:gd name="T90" fmla="*/ 105 w 295"/>
                <a:gd name="T91" fmla="*/ 238 h 295"/>
                <a:gd name="T92" fmla="*/ 83 w 295"/>
                <a:gd name="T93" fmla="*/ 244 h 295"/>
                <a:gd name="T94" fmla="*/ 57 w 295"/>
                <a:gd name="T95" fmla="*/ 199 h 295"/>
                <a:gd name="T96" fmla="*/ 40 w 295"/>
                <a:gd name="T97" fmla="*/ 171 h 295"/>
                <a:gd name="T98" fmla="*/ 40 w 295"/>
                <a:gd name="T99" fmla="*/ 124 h 295"/>
                <a:gd name="T100" fmla="*/ 57 w 295"/>
                <a:gd name="T101" fmla="*/ 96 h 295"/>
                <a:gd name="T102" fmla="*/ 83 w 295"/>
                <a:gd name="T103" fmla="*/ 51 h 295"/>
                <a:gd name="T104" fmla="*/ 105 w 295"/>
                <a:gd name="T105" fmla="*/ 57 h 295"/>
                <a:gd name="T106" fmla="*/ 124 w 295"/>
                <a:gd name="T107" fmla="*/ 32 h 295"/>
                <a:gd name="T108" fmla="*/ 175 w 295"/>
                <a:gd name="T109" fmla="*/ 46 h 295"/>
                <a:gd name="T110" fmla="*/ 195 w 295"/>
                <a:gd name="T111" fmla="*/ 57 h 295"/>
                <a:gd name="T112" fmla="*/ 253 w 295"/>
                <a:gd name="T113" fmla="*/ 74 h 295"/>
                <a:gd name="T114" fmla="*/ 239 w 295"/>
                <a:gd name="T115" fmla="*/ 110 h 295"/>
                <a:gd name="T116" fmla="*/ 275 w 295"/>
                <a:gd name="T117" fmla="*/ 12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5" h="295">
                  <a:moveTo>
                    <a:pt x="147" y="86"/>
                  </a:moveTo>
                  <a:lnTo>
                    <a:pt x="147" y="86"/>
                  </a:lnTo>
                  <a:lnTo>
                    <a:pt x="134" y="88"/>
                  </a:lnTo>
                  <a:lnTo>
                    <a:pt x="124" y="91"/>
                  </a:lnTo>
                  <a:lnTo>
                    <a:pt x="113" y="97"/>
                  </a:lnTo>
                  <a:lnTo>
                    <a:pt x="103" y="105"/>
                  </a:lnTo>
                  <a:lnTo>
                    <a:pt x="97" y="113"/>
                  </a:lnTo>
                  <a:lnTo>
                    <a:pt x="91" y="124"/>
                  </a:lnTo>
                  <a:lnTo>
                    <a:pt x="88" y="136"/>
                  </a:lnTo>
                  <a:lnTo>
                    <a:pt x="86" y="148"/>
                  </a:lnTo>
                  <a:lnTo>
                    <a:pt x="86" y="148"/>
                  </a:lnTo>
                  <a:lnTo>
                    <a:pt x="88" y="161"/>
                  </a:lnTo>
                  <a:lnTo>
                    <a:pt x="91" y="171"/>
                  </a:lnTo>
                  <a:lnTo>
                    <a:pt x="97" y="182"/>
                  </a:lnTo>
                  <a:lnTo>
                    <a:pt x="103" y="192"/>
                  </a:lnTo>
                  <a:lnTo>
                    <a:pt x="113" y="198"/>
                  </a:lnTo>
                  <a:lnTo>
                    <a:pt x="124" y="204"/>
                  </a:lnTo>
                  <a:lnTo>
                    <a:pt x="134" y="207"/>
                  </a:lnTo>
                  <a:lnTo>
                    <a:pt x="147" y="209"/>
                  </a:lnTo>
                  <a:lnTo>
                    <a:pt x="147" y="209"/>
                  </a:lnTo>
                  <a:lnTo>
                    <a:pt x="159" y="207"/>
                  </a:lnTo>
                  <a:lnTo>
                    <a:pt x="171" y="204"/>
                  </a:lnTo>
                  <a:lnTo>
                    <a:pt x="181" y="198"/>
                  </a:lnTo>
                  <a:lnTo>
                    <a:pt x="190" y="192"/>
                  </a:lnTo>
                  <a:lnTo>
                    <a:pt x="198" y="182"/>
                  </a:lnTo>
                  <a:lnTo>
                    <a:pt x="204" y="171"/>
                  </a:lnTo>
                  <a:lnTo>
                    <a:pt x="207" y="161"/>
                  </a:lnTo>
                  <a:lnTo>
                    <a:pt x="209" y="148"/>
                  </a:lnTo>
                  <a:lnTo>
                    <a:pt x="209" y="148"/>
                  </a:lnTo>
                  <a:lnTo>
                    <a:pt x="207" y="136"/>
                  </a:lnTo>
                  <a:lnTo>
                    <a:pt x="204" y="124"/>
                  </a:lnTo>
                  <a:lnTo>
                    <a:pt x="198" y="113"/>
                  </a:lnTo>
                  <a:lnTo>
                    <a:pt x="190" y="105"/>
                  </a:lnTo>
                  <a:lnTo>
                    <a:pt x="181" y="97"/>
                  </a:lnTo>
                  <a:lnTo>
                    <a:pt x="171" y="91"/>
                  </a:lnTo>
                  <a:lnTo>
                    <a:pt x="159" y="88"/>
                  </a:lnTo>
                  <a:lnTo>
                    <a:pt x="147" y="86"/>
                  </a:lnTo>
                  <a:lnTo>
                    <a:pt x="147" y="86"/>
                  </a:lnTo>
                  <a:close/>
                  <a:moveTo>
                    <a:pt x="147" y="188"/>
                  </a:moveTo>
                  <a:lnTo>
                    <a:pt x="147" y="188"/>
                  </a:lnTo>
                  <a:lnTo>
                    <a:pt x="139" y="188"/>
                  </a:lnTo>
                  <a:lnTo>
                    <a:pt x="131" y="185"/>
                  </a:lnTo>
                  <a:lnTo>
                    <a:pt x="125" y="182"/>
                  </a:lnTo>
                  <a:lnTo>
                    <a:pt x="119" y="176"/>
                  </a:lnTo>
                  <a:lnTo>
                    <a:pt x="113" y="170"/>
                  </a:lnTo>
                  <a:lnTo>
                    <a:pt x="110" y="164"/>
                  </a:lnTo>
                  <a:lnTo>
                    <a:pt x="107" y="156"/>
                  </a:lnTo>
                  <a:lnTo>
                    <a:pt x="107" y="148"/>
                  </a:lnTo>
                  <a:lnTo>
                    <a:pt x="107" y="148"/>
                  </a:lnTo>
                  <a:lnTo>
                    <a:pt x="107" y="139"/>
                  </a:lnTo>
                  <a:lnTo>
                    <a:pt x="110" y="131"/>
                  </a:lnTo>
                  <a:lnTo>
                    <a:pt x="113" y="125"/>
                  </a:lnTo>
                  <a:lnTo>
                    <a:pt x="119" y="119"/>
                  </a:lnTo>
                  <a:lnTo>
                    <a:pt x="125" y="114"/>
                  </a:lnTo>
                  <a:lnTo>
                    <a:pt x="131" y="110"/>
                  </a:lnTo>
                  <a:lnTo>
                    <a:pt x="139" y="108"/>
                  </a:lnTo>
                  <a:lnTo>
                    <a:pt x="147" y="107"/>
                  </a:lnTo>
                  <a:lnTo>
                    <a:pt x="147" y="107"/>
                  </a:lnTo>
                  <a:lnTo>
                    <a:pt x="156" y="108"/>
                  </a:lnTo>
                  <a:lnTo>
                    <a:pt x="164" y="110"/>
                  </a:lnTo>
                  <a:lnTo>
                    <a:pt x="170" y="114"/>
                  </a:lnTo>
                  <a:lnTo>
                    <a:pt x="176" y="119"/>
                  </a:lnTo>
                  <a:lnTo>
                    <a:pt x="181" y="125"/>
                  </a:lnTo>
                  <a:lnTo>
                    <a:pt x="185" y="131"/>
                  </a:lnTo>
                  <a:lnTo>
                    <a:pt x="187" y="139"/>
                  </a:lnTo>
                  <a:lnTo>
                    <a:pt x="188" y="148"/>
                  </a:lnTo>
                  <a:lnTo>
                    <a:pt x="188" y="148"/>
                  </a:lnTo>
                  <a:lnTo>
                    <a:pt x="187" y="156"/>
                  </a:lnTo>
                  <a:lnTo>
                    <a:pt x="185" y="164"/>
                  </a:lnTo>
                  <a:lnTo>
                    <a:pt x="181" y="170"/>
                  </a:lnTo>
                  <a:lnTo>
                    <a:pt x="176" y="176"/>
                  </a:lnTo>
                  <a:lnTo>
                    <a:pt x="170" y="182"/>
                  </a:lnTo>
                  <a:lnTo>
                    <a:pt x="164" y="185"/>
                  </a:lnTo>
                  <a:lnTo>
                    <a:pt x="156" y="188"/>
                  </a:lnTo>
                  <a:lnTo>
                    <a:pt x="147" y="188"/>
                  </a:lnTo>
                  <a:lnTo>
                    <a:pt x="147" y="188"/>
                  </a:lnTo>
                  <a:close/>
                  <a:moveTo>
                    <a:pt x="273" y="105"/>
                  </a:moveTo>
                  <a:lnTo>
                    <a:pt x="261" y="105"/>
                  </a:lnTo>
                  <a:lnTo>
                    <a:pt x="261" y="105"/>
                  </a:lnTo>
                  <a:lnTo>
                    <a:pt x="259" y="103"/>
                  </a:lnTo>
                  <a:lnTo>
                    <a:pt x="258" y="102"/>
                  </a:lnTo>
                  <a:lnTo>
                    <a:pt x="258" y="102"/>
                  </a:lnTo>
                  <a:lnTo>
                    <a:pt x="258" y="99"/>
                  </a:lnTo>
                  <a:lnTo>
                    <a:pt x="258" y="97"/>
                  </a:lnTo>
                  <a:lnTo>
                    <a:pt x="267" y="88"/>
                  </a:lnTo>
                  <a:lnTo>
                    <a:pt x="267" y="88"/>
                  </a:lnTo>
                  <a:lnTo>
                    <a:pt x="272" y="82"/>
                  </a:lnTo>
                  <a:lnTo>
                    <a:pt x="273" y="74"/>
                  </a:lnTo>
                  <a:lnTo>
                    <a:pt x="272" y="66"/>
                  </a:lnTo>
                  <a:lnTo>
                    <a:pt x="267" y="60"/>
                  </a:lnTo>
                  <a:lnTo>
                    <a:pt x="235" y="28"/>
                  </a:lnTo>
                  <a:lnTo>
                    <a:pt x="235" y="28"/>
                  </a:lnTo>
                  <a:lnTo>
                    <a:pt x="229" y="23"/>
                  </a:lnTo>
                  <a:lnTo>
                    <a:pt x="221" y="22"/>
                  </a:lnTo>
                  <a:lnTo>
                    <a:pt x="221" y="22"/>
                  </a:lnTo>
                  <a:lnTo>
                    <a:pt x="213" y="23"/>
                  </a:lnTo>
                  <a:lnTo>
                    <a:pt x="205" y="28"/>
                  </a:lnTo>
                  <a:lnTo>
                    <a:pt x="198" y="36"/>
                  </a:lnTo>
                  <a:lnTo>
                    <a:pt x="198" y="36"/>
                  </a:lnTo>
                  <a:lnTo>
                    <a:pt x="195" y="37"/>
                  </a:lnTo>
                  <a:lnTo>
                    <a:pt x="195" y="37"/>
                  </a:lnTo>
                  <a:lnTo>
                    <a:pt x="193" y="37"/>
                  </a:lnTo>
                  <a:lnTo>
                    <a:pt x="193" y="37"/>
                  </a:lnTo>
                  <a:lnTo>
                    <a:pt x="192" y="36"/>
                  </a:lnTo>
                  <a:lnTo>
                    <a:pt x="190" y="32"/>
                  </a:lnTo>
                  <a:lnTo>
                    <a:pt x="190" y="22"/>
                  </a:lnTo>
                  <a:lnTo>
                    <a:pt x="190" y="22"/>
                  </a:lnTo>
                  <a:lnTo>
                    <a:pt x="188" y="12"/>
                  </a:lnTo>
                  <a:lnTo>
                    <a:pt x="184" y="6"/>
                  </a:lnTo>
                  <a:lnTo>
                    <a:pt x="178" y="2"/>
                  </a:lnTo>
                  <a:lnTo>
                    <a:pt x="170" y="0"/>
                  </a:lnTo>
                  <a:lnTo>
                    <a:pt x="124" y="0"/>
                  </a:lnTo>
                  <a:lnTo>
                    <a:pt x="124" y="0"/>
                  </a:lnTo>
                  <a:lnTo>
                    <a:pt x="116" y="2"/>
                  </a:lnTo>
                  <a:lnTo>
                    <a:pt x="110" y="6"/>
                  </a:lnTo>
                  <a:lnTo>
                    <a:pt x="105" y="12"/>
                  </a:lnTo>
                  <a:lnTo>
                    <a:pt x="103" y="22"/>
                  </a:lnTo>
                  <a:lnTo>
                    <a:pt x="103" y="32"/>
                  </a:lnTo>
                  <a:lnTo>
                    <a:pt x="103" y="32"/>
                  </a:lnTo>
                  <a:lnTo>
                    <a:pt x="103" y="36"/>
                  </a:lnTo>
                  <a:lnTo>
                    <a:pt x="102" y="37"/>
                  </a:lnTo>
                  <a:lnTo>
                    <a:pt x="102" y="37"/>
                  </a:lnTo>
                  <a:lnTo>
                    <a:pt x="100" y="37"/>
                  </a:lnTo>
                  <a:lnTo>
                    <a:pt x="100" y="37"/>
                  </a:lnTo>
                  <a:lnTo>
                    <a:pt x="97" y="36"/>
                  </a:lnTo>
                  <a:lnTo>
                    <a:pt x="88" y="28"/>
                  </a:lnTo>
                  <a:lnTo>
                    <a:pt x="88" y="28"/>
                  </a:lnTo>
                  <a:lnTo>
                    <a:pt x="82" y="23"/>
                  </a:lnTo>
                  <a:lnTo>
                    <a:pt x="74" y="22"/>
                  </a:lnTo>
                  <a:lnTo>
                    <a:pt x="74" y="22"/>
                  </a:lnTo>
                  <a:lnTo>
                    <a:pt x="66" y="23"/>
                  </a:lnTo>
                  <a:lnTo>
                    <a:pt x="60" y="28"/>
                  </a:lnTo>
                  <a:lnTo>
                    <a:pt x="28" y="60"/>
                  </a:lnTo>
                  <a:lnTo>
                    <a:pt x="28" y="60"/>
                  </a:lnTo>
                  <a:lnTo>
                    <a:pt x="23" y="66"/>
                  </a:lnTo>
                  <a:lnTo>
                    <a:pt x="22" y="74"/>
                  </a:lnTo>
                  <a:lnTo>
                    <a:pt x="23" y="82"/>
                  </a:lnTo>
                  <a:lnTo>
                    <a:pt x="28" y="88"/>
                  </a:lnTo>
                  <a:lnTo>
                    <a:pt x="36" y="97"/>
                  </a:lnTo>
                  <a:lnTo>
                    <a:pt x="36" y="97"/>
                  </a:lnTo>
                  <a:lnTo>
                    <a:pt x="37" y="99"/>
                  </a:lnTo>
                  <a:lnTo>
                    <a:pt x="37" y="102"/>
                  </a:lnTo>
                  <a:lnTo>
                    <a:pt x="37" y="102"/>
                  </a:lnTo>
                  <a:lnTo>
                    <a:pt x="36" y="103"/>
                  </a:lnTo>
                  <a:lnTo>
                    <a:pt x="32" y="105"/>
                  </a:lnTo>
                  <a:lnTo>
                    <a:pt x="20" y="105"/>
                  </a:lnTo>
                  <a:lnTo>
                    <a:pt x="20" y="105"/>
                  </a:lnTo>
                  <a:lnTo>
                    <a:pt x="12" y="107"/>
                  </a:lnTo>
                  <a:lnTo>
                    <a:pt x="6" y="110"/>
                  </a:lnTo>
                  <a:lnTo>
                    <a:pt x="2" y="117"/>
                  </a:lnTo>
                  <a:lnTo>
                    <a:pt x="0" y="125"/>
                  </a:lnTo>
                  <a:lnTo>
                    <a:pt x="0" y="170"/>
                  </a:lnTo>
                  <a:lnTo>
                    <a:pt x="0" y="170"/>
                  </a:lnTo>
                  <a:lnTo>
                    <a:pt x="2" y="179"/>
                  </a:lnTo>
                  <a:lnTo>
                    <a:pt x="6" y="185"/>
                  </a:lnTo>
                  <a:lnTo>
                    <a:pt x="12" y="188"/>
                  </a:lnTo>
                  <a:lnTo>
                    <a:pt x="20" y="192"/>
                  </a:lnTo>
                  <a:lnTo>
                    <a:pt x="32" y="192"/>
                  </a:lnTo>
                  <a:lnTo>
                    <a:pt x="32" y="192"/>
                  </a:lnTo>
                  <a:lnTo>
                    <a:pt x="36" y="192"/>
                  </a:lnTo>
                  <a:lnTo>
                    <a:pt x="37" y="193"/>
                  </a:lnTo>
                  <a:lnTo>
                    <a:pt x="37" y="193"/>
                  </a:lnTo>
                  <a:lnTo>
                    <a:pt x="37" y="196"/>
                  </a:lnTo>
                  <a:lnTo>
                    <a:pt x="36" y="198"/>
                  </a:lnTo>
                  <a:lnTo>
                    <a:pt x="28" y="207"/>
                  </a:lnTo>
                  <a:lnTo>
                    <a:pt x="28" y="207"/>
                  </a:lnTo>
                  <a:lnTo>
                    <a:pt x="23" y="213"/>
                  </a:lnTo>
                  <a:lnTo>
                    <a:pt x="22" y="221"/>
                  </a:lnTo>
                  <a:lnTo>
                    <a:pt x="23" y="229"/>
                  </a:lnTo>
                  <a:lnTo>
                    <a:pt x="28" y="235"/>
                  </a:lnTo>
                  <a:lnTo>
                    <a:pt x="60" y="267"/>
                  </a:lnTo>
                  <a:lnTo>
                    <a:pt x="60" y="267"/>
                  </a:lnTo>
                  <a:lnTo>
                    <a:pt x="66" y="272"/>
                  </a:lnTo>
                  <a:lnTo>
                    <a:pt x="74" y="273"/>
                  </a:lnTo>
                  <a:lnTo>
                    <a:pt x="74" y="273"/>
                  </a:lnTo>
                  <a:lnTo>
                    <a:pt x="82" y="272"/>
                  </a:lnTo>
                  <a:lnTo>
                    <a:pt x="88" y="267"/>
                  </a:lnTo>
                  <a:lnTo>
                    <a:pt x="97" y="259"/>
                  </a:lnTo>
                  <a:lnTo>
                    <a:pt x="97" y="259"/>
                  </a:lnTo>
                  <a:lnTo>
                    <a:pt x="100" y="258"/>
                  </a:lnTo>
                  <a:lnTo>
                    <a:pt x="100" y="258"/>
                  </a:lnTo>
                  <a:lnTo>
                    <a:pt x="102" y="258"/>
                  </a:lnTo>
                  <a:lnTo>
                    <a:pt x="102" y="258"/>
                  </a:lnTo>
                  <a:lnTo>
                    <a:pt x="103" y="259"/>
                  </a:lnTo>
                  <a:lnTo>
                    <a:pt x="103" y="263"/>
                  </a:lnTo>
                  <a:lnTo>
                    <a:pt x="103" y="275"/>
                  </a:lnTo>
                  <a:lnTo>
                    <a:pt x="103" y="275"/>
                  </a:lnTo>
                  <a:lnTo>
                    <a:pt x="105" y="283"/>
                  </a:lnTo>
                  <a:lnTo>
                    <a:pt x="110" y="289"/>
                  </a:lnTo>
                  <a:lnTo>
                    <a:pt x="116" y="293"/>
                  </a:lnTo>
                  <a:lnTo>
                    <a:pt x="124" y="295"/>
                  </a:lnTo>
                  <a:lnTo>
                    <a:pt x="170" y="295"/>
                  </a:lnTo>
                  <a:lnTo>
                    <a:pt x="170" y="295"/>
                  </a:lnTo>
                  <a:lnTo>
                    <a:pt x="178" y="293"/>
                  </a:lnTo>
                  <a:lnTo>
                    <a:pt x="184" y="289"/>
                  </a:lnTo>
                  <a:lnTo>
                    <a:pt x="188" y="283"/>
                  </a:lnTo>
                  <a:lnTo>
                    <a:pt x="190" y="275"/>
                  </a:lnTo>
                  <a:lnTo>
                    <a:pt x="190" y="263"/>
                  </a:lnTo>
                  <a:lnTo>
                    <a:pt x="190" y="263"/>
                  </a:lnTo>
                  <a:lnTo>
                    <a:pt x="192" y="259"/>
                  </a:lnTo>
                  <a:lnTo>
                    <a:pt x="193" y="258"/>
                  </a:lnTo>
                  <a:lnTo>
                    <a:pt x="193" y="258"/>
                  </a:lnTo>
                  <a:lnTo>
                    <a:pt x="195" y="258"/>
                  </a:lnTo>
                  <a:lnTo>
                    <a:pt x="195" y="258"/>
                  </a:lnTo>
                  <a:lnTo>
                    <a:pt x="198" y="259"/>
                  </a:lnTo>
                  <a:lnTo>
                    <a:pt x="205" y="267"/>
                  </a:lnTo>
                  <a:lnTo>
                    <a:pt x="205" y="267"/>
                  </a:lnTo>
                  <a:lnTo>
                    <a:pt x="213" y="272"/>
                  </a:lnTo>
                  <a:lnTo>
                    <a:pt x="221" y="273"/>
                  </a:lnTo>
                  <a:lnTo>
                    <a:pt x="221" y="273"/>
                  </a:lnTo>
                  <a:lnTo>
                    <a:pt x="229" y="272"/>
                  </a:lnTo>
                  <a:lnTo>
                    <a:pt x="235" y="267"/>
                  </a:lnTo>
                  <a:lnTo>
                    <a:pt x="267" y="235"/>
                  </a:lnTo>
                  <a:lnTo>
                    <a:pt x="267" y="235"/>
                  </a:lnTo>
                  <a:lnTo>
                    <a:pt x="272" y="229"/>
                  </a:lnTo>
                  <a:lnTo>
                    <a:pt x="273" y="221"/>
                  </a:lnTo>
                  <a:lnTo>
                    <a:pt x="272" y="213"/>
                  </a:lnTo>
                  <a:lnTo>
                    <a:pt x="267" y="207"/>
                  </a:lnTo>
                  <a:lnTo>
                    <a:pt x="258" y="198"/>
                  </a:lnTo>
                  <a:lnTo>
                    <a:pt x="258" y="198"/>
                  </a:lnTo>
                  <a:lnTo>
                    <a:pt x="258" y="196"/>
                  </a:lnTo>
                  <a:lnTo>
                    <a:pt x="258" y="193"/>
                  </a:lnTo>
                  <a:lnTo>
                    <a:pt x="258" y="193"/>
                  </a:lnTo>
                  <a:lnTo>
                    <a:pt x="259" y="192"/>
                  </a:lnTo>
                  <a:lnTo>
                    <a:pt x="261" y="192"/>
                  </a:lnTo>
                  <a:lnTo>
                    <a:pt x="273" y="192"/>
                  </a:lnTo>
                  <a:lnTo>
                    <a:pt x="273" y="192"/>
                  </a:lnTo>
                  <a:lnTo>
                    <a:pt x="281" y="188"/>
                  </a:lnTo>
                  <a:lnTo>
                    <a:pt x="289" y="185"/>
                  </a:lnTo>
                  <a:lnTo>
                    <a:pt x="293" y="179"/>
                  </a:lnTo>
                  <a:lnTo>
                    <a:pt x="295" y="170"/>
                  </a:lnTo>
                  <a:lnTo>
                    <a:pt x="295" y="125"/>
                  </a:lnTo>
                  <a:lnTo>
                    <a:pt x="295" y="125"/>
                  </a:lnTo>
                  <a:lnTo>
                    <a:pt x="293" y="117"/>
                  </a:lnTo>
                  <a:lnTo>
                    <a:pt x="289" y="110"/>
                  </a:lnTo>
                  <a:lnTo>
                    <a:pt x="281" y="107"/>
                  </a:lnTo>
                  <a:lnTo>
                    <a:pt x="273" y="105"/>
                  </a:lnTo>
                  <a:lnTo>
                    <a:pt x="273" y="105"/>
                  </a:lnTo>
                  <a:close/>
                  <a:moveTo>
                    <a:pt x="275" y="170"/>
                  </a:moveTo>
                  <a:lnTo>
                    <a:pt x="261" y="170"/>
                  </a:lnTo>
                  <a:lnTo>
                    <a:pt x="261" y="170"/>
                  </a:lnTo>
                  <a:lnTo>
                    <a:pt x="255" y="171"/>
                  </a:lnTo>
                  <a:lnTo>
                    <a:pt x="249" y="175"/>
                  </a:lnTo>
                  <a:lnTo>
                    <a:pt x="242" y="179"/>
                  </a:lnTo>
                  <a:lnTo>
                    <a:pt x="239" y="185"/>
                  </a:lnTo>
                  <a:lnTo>
                    <a:pt x="239" y="185"/>
                  </a:lnTo>
                  <a:lnTo>
                    <a:pt x="238" y="193"/>
                  </a:lnTo>
                  <a:lnTo>
                    <a:pt x="238" y="199"/>
                  </a:lnTo>
                  <a:lnTo>
                    <a:pt x="239" y="207"/>
                  </a:lnTo>
                  <a:lnTo>
                    <a:pt x="244" y="212"/>
                  </a:lnTo>
                  <a:lnTo>
                    <a:pt x="253" y="221"/>
                  </a:lnTo>
                  <a:lnTo>
                    <a:pt x="221" y="253"/>
                  </a:lnTo>
                  <a:lnTo>
                    <a:pt x="212" y="244"/>
                  </a:lnTo>
                  <a:lnTo>
                    <a:pt x="212" y="244"/>
                  </a:lnTo>
                  <a:lnTo>
                    <a:pt x="209" y="242"/>
                  </a:lnTo>
                  <a:lnTo>
                    <a:pt x="204" y="239"/>
                  </a:lnTo>
                  <a:lnTo>
                    <a:pt x="199" y="238"/>
                  </a:lnTo>
                  <a:lnTo>
                    <a:pt x="195" y="238"/>
                  </a:lnTo>
                  <a:lnTo>
                    <a:pt x="195" y="238"/>
                  </a:lnTo>
                  <a:lnTo>
                    <a:pt x="190" y="238"/>
                  </a:lnTo>
                  <a:lnTo>
                    <a:pt x="185" y="239"/>
                  </a:lnTo>
                  <a:lnTo>
                    <a:pt x="185" y="239"/>
                  </a:lnTo>
                  <a:lnTo>
                    <a:pt x="179" y="242"/>
                  </a:lnTo>
                  <a:lnTo>
                    <a:pt x="175" y="249"/>
                  </a:lnTo>
                  <a:lnTo>
                    <a:pt x="171" y="255"/>
                  </a:lnTo>
                  <a:lnTo>
                    <a:pt x="170" y="263"/>
                  </a:lnTo>
                  <a:lnTo>
                    <a:pt x="170" y="275"/>
                  </a:lnTo>
                  <a:lnTo>
                    <a:pt x="124" y="275"/>
                  </a:lnTo>
                  <a:lnTo>
                    <a:pt x="124" y="263"/>
                  </a:lnTo>
                  <a:lnTo>
                    <a:pt x="124" y="263"/>
                  </a:lnTo>
                  <a:lnTo>
                    <a:pt x="124" y="255"/>
                  </a:lnTo>
                  <a:lnTo>
                    <a:pt x="120" y="249"/>
                  </a:lnTo>
                  <a:lnTo>
                    <a:pt x="116" y="242"/>
                  </a:lnTo>
                  <a:lnTo>
                    <a:pt x="110" y="239"/>
                  </a:lnTo>
                  <a:lnTo>
                    <a:pt x="110" y="239"/>
                  </a:lnTo>
                  <a:lnTo>
                    <a:pt x="105" y="238"/>
                  </a:lnTo>
                  <a:lnTo>
                    <a:pt x="100" y="238"/>
                  </a:lnTo>
                  <a:lnTo>
                    <a:pt x="100" y="238"/>
                  </a:lnTo>
                  <a:lnTo>
                    <a:pt x="96" y="238"/>
                  </a:lnTo>
                  <a:lnTo>
                    <a:pt x="91" y="239"/>
                  </a:lnTo>
                  <a:lnTo>
                    <a:pt x="86" y="242"/>
                  </a:lnTo>
                  <a:lnTo>
                    <a:pt x="83" y="244"/>
                  </a:lnTo>
                  <a:lnTo>
                    <a:pt x="74" y="253"/>
                  </a:lnTo>
                  <a:lnTo>
                    <a:pt x="42" y="221"/>
                  </a:lnTo>
                  <a:lnTo>
                    <a:pt x="49" y="212"/>
                  </a:lnTo>
                  <a:lnTo>
                    <a:pt x="49" y="212"/>
                  </a:lnTo>
                  <a:lnTo>
                    <a:pt x="54" y="207"/>
                  </a:lnTo>
                  <a:lnTo>
                    <a:pt x="57" y="199"/>
                  </a:lnTo>
                  <a:lnTo>
                    <a:pt x="57" y="193"/>
                  </a:lnTo>
                  <a:lnTo>
                    <a:pt x="56" y="185"/>
                  </a:lnTo>
                  <a:lnTo>
                    <a:pt x="56" y="185"/>
                  </a:lnTo>
                  <a:lnTo>
                    <a:pt x="51" y="179"/>
                  </a:lnTo>
                  <a:lnTo>
                    <a:pt x="46" y="175"/>
                  </a:lnTo>
                  <a:lnTo>
                    <a:pt x="40" y="171"/>
                  </a:lnTo>
                  <a:lnTo>
                    <a:pt x="32" y="170"/>
                  </a:lnTo>
                  <a:lnTo>
                    <a:pt x="20" y="170"/>
                  </a:lnTo>
                  <a:lnTo>
                    <a:pt x="20" y="125"/>
                  </a:lnTo>
                  <a:lnTo>
                    <a:pt x="32" y="125"/>
                  </a:lnTo>
                  <a:lnTo>
                    <a:pt x="32" y="125"/>
                  </a:lnTo>
                  <a:lnTo>
                    <a:pt x="40" y="124"/>
                  </a:lnTo>
                  <a:lnTo>
                    <a:pt x="46" y="120"/>
                  </a:lnTo>
                  <a:lnTo>
                    <a:pt x="51" y="116"/>
                  </a:lnTo>
                  <a:lnTo>
                    <a:pt x="56" y="110"/>
                  </a:lnTo>
                  <a:lnTo>
                    <a:pt x="56" y="110"/>
                  </a:lnTo>
                  <a:lnTo>
                    <a:pt x="57" y="102"/>
                  </a:lnTo>
                  <a:lnTo>
                    <a:pt x="57" y="96"/>
                  </a:lnTo>
                  <a:lnTo>
                    <a:pt x="54" y="88"/>
                  </a:lnTo>
                  <a:lnTo>
                    <a:pt x="49" y="83"/>
                  </a:lnTo>
                  <a:lnTo>
                    <a:pt x="42" y="74"/>
                  </a:lnTo>
                  <a:lnTo>
                    <a:pt x="74" y="42"/>
                  </a:lnTo>
                  <a:lnTo>
                    <a:pt x="83" y="51"/>
                  </a:lnTo>
                  <a:lnTo>
                    <a:pt x="83" y="51"/>
                  </a:lnTo>
                  <a:lnTo>
                    <a:pt x="86" y="54"/>
                  </a:lnTo>
                  <a:lnTo>
                    <a:pt x="91" y="56"/>
                  </a:lnTo>
                  <a:lnTo>
                    <a:pt x="96" y="57"/>
                  </a:lnTo>
                  <a:lnTo>
                    <a:pt x="100" y="57"/>
                  </a:lnTo>
                  <a:lnTo>
                    <a:pt x="100" y="57"/>
                  </a:lnTo>
                  <a:lnTo>
                    <a:pt x="105" y="57"/>
                  </a:lnTo>
                  <a:lnTo>
                    <a:pt x="110" y="56"/>
                  </a:lnTo>
                  <a:lnTo>
                    <a:pt x="110" y="56"/>
                  </a:lnTo>
                  <a:lnTo>
                    <a:pt x="116" y="53"/>
                  </a:lnTo>
                  <a:lnTo>
                    <a:pt x="120" y="46"/>
                  </a:lnTo>
                  <a:lnTo>
                    <a:pt x="124" y="40"/>
                  </a:lnTo>
                  <a:lnTo>
                    <a:pt x="124" y="32"/>
                  </a:lnTo>
                  <a:lnTo>
                    <a:pt x="124" y="20"/>
                  </a:lnTo>
                  <a:lnTo>
                    <a:pt x="170" y="20"/>
                  </a:lnTo>
                  <a:lnTo>
                    <a:pt x="170" y="32"/>
                  </a:lnTo>
                  <a:lnTo>
                    <a:pt x="170" y="32"/>
                  </a:lnTo>
                  <a:lnTo>
                    <a:pt x="171" y="40"/>
                  </a:lnTo>
                  <a:lnTo>
                    <a:pt x="175" y="46"/>
                  </a:lnTo>
                  <a:lnTo>
                    <a:pt x="179" y="53"/>
                  </a:lnTo>
                  <a:lnTo>
                    <a:pt x="185" y="56"/>
                  </a:lnTo>
                  <a:lnTo>
                    <a:pt x="185" y="56"/>
                  </a:lnTo>
                  <a:lnTo>
                    <a:pt x="190" y="57"/>
                  </a:lnTo>
                  <a:lnTo>
                    <a:pt x="195" y="57"/>
                  </a:lnTo>
                  <a:lnTo>
                    <a:pt x="195" y="57"/>
                  </a:lnTo>
                  <a:lnTo>
                    <a:pt x="199" y="57"/>
                  </a:lnTo>
                  <a:lnTo>
                    <a:pt x="204" y="56"/>
                  </a:lnTo>
                  <a:lnTo>
                    <a:pt x="209" y="54"/>
                  </a:lnTo>
                  <a:lnTo>
                    <a:pt x="212" y="51"/>
                  </a:lnTo>
                  <a:lnTo>
                    <a:pt x="221" y="42"/>
                  </a:lnTo>
                  <a:lnTo>
                    <a:pt x="253" y="74"/>
                  </a:lnTo>
                  <a:lnTo>
                    <a:pt x="244" y="83"/>
                  </a:lnTo>
                  <a:lnTo>
                    <a:pt x="244" y="83"/>
                  </a:lnTo>
                  <a:lnTo>
                    <a:pt x="239" y="88"/>
                  </a:lnTo>
                  <a:lnTo>
                    <a:pt x="238" y="96"/>
                  </a:lnTo>
                  <a:lnTo>
                    <a:pt x="238" y="102"/>
                  </a:lnTo>
                  <a:lnTo>
                    <a:pt x="239" y="110"/>
                  </a:lnTo>
                  <a:lnTo>
                    <a:pt x="239" y="110"/>
                  </a:lnTo>
                  <a:lnTo>
                    <a:pt x="242" y="116"/>
                  </a:lnTo>
                  <a:lnTo>
                    <a:pt x="249" y="120"/>
                  </a:lnTo>
                  <a:lnTo>
                    <a:pt x="255" y="124"/>
                  </a:lnTo>
                  <a:lnTo>
                    <a:pt x="261" y="125"/>
                  </a:lnTo>
                  <a:lnTo>
                    <a:pt x="275" y="125"/>
                  </a:lnTo>
                  <a:lnTo>
                    <a:pt x="275" y="170"/>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spTree>
    <p:extLst>
      <p:ext uri="{BB962C8B-B14F-4D97-AF65-F5344CB8AC3E}">
        <p14:creationId xmlns:p14="http://schemas.microsoft.com/office/powerpoint/2010/main" val="36044864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10" presetClass="entr" presetSubtype="0" fill="hold" nodeType="withEffect">
                                  <p:stCondLst>
                                    <p:cond delay="3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nodeType="withEffect">
                                  <p:stCondLst>
                                    <p:cond delay="30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50"/>
                                        <p:tgtEl>
                                          <p:spTgt spid="29"/>
                                        </p:tgtEl>
                                      </p:cBhvr>
                                    </p:animEffect>
                                  </p:childTnLst>
                                </p:cTn>
                              </p:par>
                              <p:par>
                                <p:cTn id="14" presetID="10" presetClass="entr" presetSubtype="0" fill="hold" nodeType="withEffect">
                                  <p:stCondLst>
                                    <p:cond delay="3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750"/>
                                        <p:tgtEl>
                                          <p:spTgt spid="32"/>
                                        </p:tgtEl>
                                      </p:cBhvr>
                                    </p:animEffect>
                                  </p:childTnLst>
                                </p:cTn>
                              </p:par>
                              <p:par>
                                <p:cTn id="17" presetID="10" presetClass="entr" presetSubtype="0" fill="hold" nodeType="withEffect">
                                  <p:stCondLst>
                                    <p:cond delay="3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750"/>
                                        <p:tgtEl>
                                          <p:spTgt spid="35"/>
                                        </p:tgtEl>
                                      </p:cBhvr>
                                    </p:animEffect>
                                  </p:childTnLst>
                                </p:cTn>
                              </p:par>
                              <p:par>
                                <p:cTn id="20" presetID="10" presetClass="entr" presetSubtype="0" fill="hold" nodeType="withEffect">
                                  <p:stCondLst>
                                    <p:cond delay="3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…lo que viene en 2015</a:t>
            </a:r>
            <a:endParaRPr lang="es-ES" dirty="0"/>
          </a:p>
        </p:txBody>
      </p:sp>
      <p:sp>
        <p:nvSpPr>
          <p:cNvPr id="4" name="Marcador de contenido 3"/>
          <p:cNvSpPr>
            <a:spLocks noGrp="1"/>
          </p:cNvSpPr>
          <p:nvPr>
            <p:ph idx="1"/>
          </p:nvPr>
        </p:nvSpPr>
        <p:spPr/>
        <p:txBody>
          <a:bodyPr/>
          <a:lstStyle/>
          <a:p>
            <a:endParaRPr lang="es-ES" dirty="0"/>
          </a:p>
        </p:txBody>
      </p:sp>
      <p:sp>
        <p:nvSpPr>
          <p:cNvPr id="34" name="Freeform 17"/>
          <p:cNvSpPr>
            <a:spLocks noEditPoints="1"/>
          </p:cNvSpPr>
          <p:nvPr/>
        </p:nvSpPr>
        <p:spPr bwMode="auto">
          <a:xfrm>
            <a:off x="6307663" y="3491589"/>
            <a:ext cx="371953" cy="371953"/>
          </a:xfrm>
          <a:custGeom>
            <a:avLst/>
            <a:gdLst>
              <a:gd name="T0" fmla="*/ 118 w 382"/>
              <a:gd name="T1" fmla="*/ 2 h 382"/>
              <a:gd name="T2" fmla="*/ 86 w 382"/>
              <a:gd name="T3" fmla="*/ 22 h 382"/>
              <a:gd name="T4" fmla="*/ 78 w 382"/>
              <a:gd name="T5" fmla="*/ 332 h 382"/>
              <a:gd name="T6" fmla="*/ 70 w 382"/>
              <a:gd name="T7" fmla="*/ 350 h 382"/>
              <a:gd name="T8" fmla="*/ 50 w 382"/>
              <a:gd name="T9" fmla="*/ 356 h 382"/>
              <a:gd name="T10" fmla="*/ 26 w 382"/>
              <a:gd name="T11" fmla="*/ 332 h 382"/>
              <a:gd name="T12" fmla="*/ 22 w 382"/>
              <a:gd name="T13" fmla="*/ 144 h 382"/>
              <a:gd name="T14" fmla="*/ 8 w 382"/>
              <a:gd name="T15" fmla="*/ 142 h 382"/>
              <a:gd name="T16" fmla="*/ 0 w 382"/>
              <a:gd name="T17" fmla="*/ 332 h 382"/>
              <a:gd name="T18" fmla="*/ 8 w 382"/>
              <a:gd name="T19" fmla="*/ 360 h 382"/>
              <a:gd name="T20" fmla="*/ 40 w 382"/>
              <a:gd name="T21" fmla="*/ 382 h 382"/>
              <a:gd name="T22" fmla="*/ 60 w 382"/>
              <a:gd name="T23" fmla="*/ 382 h 382"/>
              <a:gd name="T24" fmla="*/ 94 w 382"/>
              <a:gd name="T25" fmla="*/ 360 h 382"/>
              <a:gd name="T26" fmla="*/ 104 w 382"/>
              <a:gd name="T27" fmla="*/ 50 h 382"/>
              <a:gd name="T28" fmla="*/ 118 w 382"/>
              <a:gd name="T29" fmla="*/ 28 h 382"/>
              <a:gd name="T30" fmla="*/ 338 w 382"/>
              <a:gd name="T31" fmla="*/ 28 h 382"/>
              <a:gd name="T32" fmla="*/ 356 w 382"/>
              <a:gd name="T33" fmla="*/ 332 h 382"/>
              <a:gd name="T34" fmla="*/ 338 w 382"/>
              <a:gd name="T35" fmla="*/ 354 h 382"/>
              <a:gd name="T36" fmla="*/ 130 w 382"/>
              <a:gd name="T37" fmla="*/ 358 h 382"/>
              <a:gd name="T38" fmla="*/ 122 w 382"/>
              <a:gd name="T39" fmla="*/ 370 h 382"/>
              <a:gd name="T40" fmla="*/ 136 w 382"/>
              <a:gd name="T41" fmla="*/ 382 h 382"/>
              <a:gd name="T42" fmla="*/ 350 w 382"/>
              <a:gd name="T43" fmla="*/ 378 h 382"/>
              <a:gd name="T44" fmla="*/ 378 w 382"/>
              <a:gd name="T45" fmla="*/ 352 h 382"/>
              <a:gd name="T46" fmla="*/ 382 w 382"/>
              <a:gd name="T47" fmla="*/ 50 h 382"/>
              <a:gd name="T48" fmla="*/ 366 w 382"/>
              <a:gd name="T49" fmla="*/ 14 h 382"/>
              <a:gd name="T50" fmla="*/ 330 w 382"/>
              <a:gd name="T51" fmla="*/ 0 h 382"/>
              <a:gd name="T52" fmla="*/ 308 w 382"/>
              <a:gd name="T53" fmla="*/ 104 h 382"/>
              <a:gd name="T54" fmla="*/ 322 w 382"/>
              <a:gd name="T55" fmla="*/ 92 h 382"/>
              <a:gd name="T56" fmla="*/ 314 w 382"/>
              <a:gd name="T57" fmla="*/ 80 h 382"/>
              <a:gd name="T58" fmla="*/ 144 w 382"/>
              <a:gd name="T59" fmla="*/ 80 h 382"/>
              <a:gd name="T60" fmla="*/ 136 w 382"/>
              <a:gd name="T61" fmla="*/ 92 h 382"/>
              <a:gd name="T62" fmla="*/ 150 w 382"/>
              <a:gd name="T63" fmla="*/ 104 h 382"/>
              <a:gd name="T64" fmla="*/ 308 w 382"/>
              <a:gd name="T65" fmla="*/ 166 h 382"/>
              <a:gd name="T66" fmla="*/ 322 w 382"/>
              <a:gd name="T67" fmla="*/ 152 h 382"/>
              <a:gd name="T68" fmla="*/ 314 w 382"/>
              <a:gd name="T69" fmla="*/ 140 h 382"/>
              <a:gd name="T70" fmla="*/ 144 w 382"/>
              <a:gd name="T71" fmla="*/ 140 h 382"/>
              <a:gd name="T72" fmla="*/ 136 w 382"/>
              <a:gd name="T73" fmla="*/ 152 h 382"/>
              <a:gd name="T74" fmla="*/ 150 w 382"/>
              <a:gd name="T75" fmla="*/ 166 h 382"/>
              <a:gd name="T76" fmla="*/ 308 w 382"/>
              <a:gd name="T77" fmla="*/ 226 h 382"/>
              <a:gd name="T78" fmla="*/ 322 w 382"/>
              <a:gd name="T79" fmla="*/ 214 h 382"/>
              <a:gd name="T80" fmla="*/ 314 w 382"/>
              <a:gd name="T81" fmla="*/ 202 h 382"/>
              <a:gd name="T82" fmla="*/ 144 w 382"/>
              <a:gd name="T83" fmla="*/ 202 h 382"/>
              <a:gd name="T84" fmla="*/ 136 w 382"/>
              <a:gd name="T85" fmla="*/ 214 h 382"/>
              <a:gd name="T86" fmla="*/ 150 w 382"/>
              <a:gd name="T87" fmla="*/ 226 h 382"/>
              <a:gd name="T88" fmla="*/ 308 w 382"/>
              <a:gd name="T89" fmla="*/ 288 h 382"/>
              <a:gd name="T90" fmla="*/ 322 w 382"/>
              <a:gd name="T91" fmla="*/ 274 h 382"/>
              <a:gd name="T92" fmla="*/ 314 w 382"/>
              <a:gd name="T93" fmla="*/ 262 h 382"/>
              <a:gd name="T94" fmla="*/ 144 w 382"/>
              <a:gd name="T95" fmla="*/ 262 h 382"/>
              <a:gd name="T96" fmla="*/ 136 w 382"/>
              <a:gd name="T97" fmla="*/ 274 h 382"/>
              <a:gd name="T98" fmla="*/ 150 w 382"/>
              <a:gd name="T99" fmla="*/ 28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382">
                <a:moveTo>
                  <a:pt x="330" y="0"/>
                </a:moveTo>
                <a:lnTo>
                  <a:pt x="128" y="0"/>
                </a:lnTo>
                <a:lnTo>
                  <a:pt x="128" y="0"/>
                </a:lnTo>
                <a:lnTo>
                  <a:pt x="118" y="2"/>
                </a:lnTo>
                <a:lnTo>
                  <a:pt x="108" y="4"/>
                </a:lnTo>
                <a:lnTo>
                  <a:pt x="100" y="8"/>
                </a:lnTo>
                <a:lnTo>
                  <a:pt x="92" y="14"/>
                </a:lnTo>
                <a:lnTo>
                  <a:pt x="86" y="22"/>
                </a:lnTo>
                <a:lnTo>
                  <a:pt x="82" y="30"/>
                </a:lnTo>
                <a:lnTo>
                  <a:pt x="78" y="40"/>
                </a:lnTo>
                <a:lnTo>
                  <a:pt x="78" y="50"/>
                </a:lnTo>
                <a:lnTo>
                  <a:pt x="78" y="332"/>
                </a:lnTo>
                <a:lnTo>
                  <a:pt x="78" y="332"/>
                </a:lnTo>
                <a:lnTo>
                  <a:pt x="78" y="338"/>
                </a:lnTo>
                <a:lnTo>
                  <a:pt x="76" y="342"/>
                </a:lnTo>
                <a:lnTo>
                  <a:pt x="70" y="350"/>
                </a:lnTo>
                <a:lnTo>
                  <a:pt x="60" y="354"/>
                </a:lnTo>
                <a:lnTo>
                  <a:pt x="50" y="356"/>
                </a:lnTo>
                <a:lnTo>
                  <a:pt x="50" y="356"/>
                </a:lnTo>
                <a:lnTo>
                  <a:pt x="50" y="356"/>
                </a:lnTo>
                <a:lnTo>
                  <a:pt x="40" y="354"/>
                </a:lnTo>
                <a:lnTo>
                  <a:pt x="32" y="350"/>
                </a:lnTo>
                <a:lnTo>
                  <a:pt x="28" y="342"/>
                </a:lnTo>
                <a:lnTo>
                  <a:pt x="26" y="332"/>
                </a:lnTo>
                <a:lnTo>
                  <a:pt x="26" y="154"/>
                </a:lnTo>
                <a:lnTo>
                  <a:pt x="26" y="154"/>
                </a:lnTo>
                <a:lnTo>
                  <a:pt x="24" y="148"/>
                </a:lnTo>
                <a:lnTo>
                  <a:pt x="22" y="144"/>
                </a:lnTo>
                <a:lnTo>
                  <a:pt x="18" y="142"/>
                </a:lnTo>
                <a:lnTo>
                  <a:pt x="12" y="140"/>
                </a:lnTo>
                <a:lnTo>
                  <a:pt x="12" y="140"/>
                </a:lnTo>
                <a:lnTo>
                  <a:pt x="8" y="142"/>
                </a:lnTo>
                <a:lnTo>
                  <a:pt x="4" y="144"/>
                </a:lnTo>
                <a:lnTo>
                  <a:pt x="0" y="148"/>
                </a:lnTo>
                <a:lnTo>
                  <a:pt x="0" y="154"/>
                </a:lnTo>
                <a:lnTo>
                  <a:pt x="0" y="332"/>
                </a:lnTo>
                <a:lnTo>
                  <a:pt x="0" y="332"/>
                </a:lnTo>
                <a:lnTo>
                  <a:pt x="0" y="342"/>
                </a:lnTo>
                <a:lnTo>
                  <a:pt x="4" y="352"/>
                </a:lnTo>
                <a:lnTo>
                  <a:pt x="8" y="360"/>
                </a:lnTo>
                <a:lnTo>
                  <a:pt x="14" y="368"/>
                </a:lnTo>
                <a:lnTo>
                  <a:pt x="22" y="374"/>
                </a:lnTo>
                <a:lnTo>
                  <a:pt x="30" y="378"/>
                </a:lnTo>
                <a:lnTo>
                  <a:pt x="40" y="382"/>
                </a:lnTo>
                <a:lnTo>
                  <a:pt x="50" y="382"/>
                </a:lnTo>
                <a:lnTo>
                  <a:pt x="50" y="382"/>
                </a:lnTo>
                <a:lnTo>
                  <a:pt x="50" y="382"/>
                </a:lnTo>
                <a:lnTo>
                  <a:pt x="60" y="382"/>
                </a:lnTo>
                <a:lnTo>
                  <a:pt x="70" y="378"/>
                </a:lnTo>
                <a:lnTo>
                  <a:pt x="80" y="374"/>
                </a:lnTo>
                <a:lnTo>
                  <a:pt x="88" y="368"/>
                </a:lnTo>
                <a:lnTo>
                  <a:pt x="94" y="360"/>
                </a:lnTo>
                <a:lnTo>
                  <a:pt x="100" y="352"/>
                </a:lnTo>
                <a:lnTo>
                  <a:pt x="102" y="342"/>
                </a:lnTo>
                <a:lnTo>
                  <a:pt x="104" y="332"/>
                </a:lnTo>
                <a:lnTo>
                  <a:pt x="104" y="50"/>
                </a:lnTo>
                <a:lnTo>
                  <a:pt x="104" y="50"/>
                </a:lnTo>
                <a:lnTo>
                  <a:pt x="106" y="40"/>
                </a:lnTo>
                <a:lnTo>
                  <a:pt x="110" y="32"/>
                </a:lnTo>
                <a:lnTo>
                  <a:pt x="118" y="28"/>
                </a:lnTo>
                <a:lnTo>
                  <a:pt x="128" y="26"/>
                </a:lnTo>
                <a:lnTo>
                  <a:pt x="330" y="26"/>
                </a:lnTo>
                <a:lnTo>
                  <a:pt x="330" y="26"/>
                </a:lnTo>
                <a:lnTo>
                  <a:pt x="338" y="28"/>
                </a:lnTo>
                <a:lnTo>
                  <a:pt x="348" y="32"/>
                </a:lnTo>
                <a:lnTo>
                  <a:pt x="354" y="40"/>
                </a:lnTo>
                <a:lnTo>
                  <a:pt x="356" y="50"/>
                </a:lnTo>
                <a:lnTo>
                  <a:pt x="356" y="332"/>
                </a:lnTo>
                <a:lnTo>
                  <a:pt x="356" y="332"/>
                </a:lnTo>
                <a:lnTo>
                  <a:pt x="354" y="342"/>
                </a:lnTo>
                <a:lnTo>
                  <a:pt x="348" y="350"/>
                </a:lnTo>
                <a:lnTo>
                  <a:pt x="338" y="354"/>
                </a:lnTo>
                <a:lnTo>
                  <a:pt x="330" y="356"/>
                </a:lnTo>
                <a:lnTo>
                  <a:pt x="136" y="356"/>
                </a:lnTo>
                <a:lnTo>
                  <a:pt x="136" y="356"/>
                </a:lnTo>
                <a:lnTo>
                  <a:pt x="130" y="358"/>
                </a:lnTo>
                <a:lnTo>
                  <a:pt x="126" y="360"/>
                </a:lnTo>
                <a:lnTo>
                  <a:pt x="124" y="364"/>
                </a:lnTo>
                <a:lnTo>
                  <a:pt x="122" y="370"/>
                </a:lnTo>
                <a:lnTo>
                  <a:pt x="122" y="370"/>
                </a:lnTo>
                <a:lnTo>
                  <a:pt x="124" y="374"/>
                </a:lnTo>
                <a:lnTo>
                  <a:pt x="126" y="378"/>
                </a:lnTo>
                <a:lnTo>
                  <a:pt x="130" y="382"/>
                </a:lnTo>
                <a:lnTo>
                  <a:pt x="136" y="382"/>
                </a:lnTo>
                <a:lnTo>
                  <a:pt x="330" y="382"/>
                </a:lnTo>
                <a:lnTo>
                  <a:pt x="330" y="382"/>
                </a:lnTo>
                <a:lnTo>
                  <a:pt x="340" y="382"/>
                </a:lnTo>
                <a:lnTo>
                  <a:pt x="350" y="378"/>
                </a:lnTo>
                <a:lnTo>
                  <a:pt x="358" y="374"/>
                </a:lnTo>
                <a:lnTo>
                  <a:pt x="366" y="368"/>
                </a:lnTo>
                <a:lnTo>
                  <a:pt x="372" y="360"/>
                </a:lnTo>
                <a:lnTo>
                  <a:pt x="378" y="352"/>
                </a:lnTo>
                <a:lnTo>
                  <a:pt x="380" y="342"/>
                </a:lnTo>
                <a:lnTo>
                  <a:pt x="382" y="332"/>
                </a:lnTo>
                <a:lnTo>
                  <a:pt x="382" y="50"/>
                </a:lnTo>
                <a:lnTo>
                  <a:pt x="382" y="50"/>
                </a:lnTo>
                <a:lnTo>
                  <a:pt x="380" y="40"/>
                </a:lnTo>
                <a:lnTo>
                  <a:pt x="378" y="30"/>
                </a:lnTo>
                <a:lnTo>
                  <a:pt x="372" y="22"/>
                </a:lnTo>
                <a:lnTo>
                  <a:pt x="366" y="14"/>
                </a:lnTo>
                <a:lnTo>
                  <a:pt x="358" y="8"/>
                </a:lnTo>
                <a:lnTo>
                  <a:pt x="350" y="4"/>
                </a:lnTo>
                <a:lnTo>
                  <a:pt x="340" y="2"/>
                </a:lnTo>
                <a:lnTo>
                  <a:pt x="330" y="0"/>
                </a:lnTo>
                <a:lnTo>
                  <a:pt x="330" y="0"/>
                </a:lnTo>
                <a:close/>
                <a:moveTo>
                  <a:pt x="150" y="104"/>
                </a:moveTo>
                <a:lnTo>
                  <a:pt x="308" y="104"/>
                </a:lnTo>
                <a:lnTo>
                  <a:pt x="308" y="104"/>
                </a:lnTo>
                <a:lnTo>
                  <a:pt x="314" y="104"/>
                </a:lnTo>
                <a:lnTo>
                  <a:pt x="318" y="100"/>
                </a:lnTo>
                <a:lnTo>
                  <a:pt x="320" y="96"/>
                </a:lnTo>
                <a:lnTo>
                  <a:pt x="322" y="92"/>
                </a:lnTo>
                <a:lnTo>
                  <a:pt x="322" y="92"/>
                </a:lnTo>
                <a:lnTo>
                  <a:pt x="320" y="86"/>
                </a:lnTo>
                <a:lnTo>
                  <a:pt x="318" y="82"/>
                </a:lnTo>
                <a:lnTo>
                  <a:pt x="314" y="80"/>
                </a:lnTo>
                <a:lnTo>
                  <a:pt x="308" y="78"/>
                </a:lnTo>
                <a:lnTo>
                  <a:pt x="150" y="78"/>
                </a:lnTo>
                <a:lnTo>
                  <a:pt x="150" y="78"/>
                </a:lnTo>
                <a:lnTo>
                  <a:pt x="144" y="80"/>
                </a:lnTo>
                <a:lnTo>
                  <a:pt x="140" y="82"/>
                </a:lnTo>
                <a:lnTo>
                  <a:pt x="138" y="86"/>
                </a:lnTo>
                <a:lnTo>
                  <a:pt x="136" y="92"/>
                </a:lnTo>
                <a:lnTo>
                  <a:pt x="136" y="92"/>
                </a:lnTo>
                <a:lnTo>
                  <a:pt x="138" y="96"/>
                </a:lnTo>
                <a:lnTo>
                  <a:pt x="140" y="100"/>
                </a:lnTo>
                <a:lnTo>
                  <a:pt x="144" y="104"/>
                </a:lnTo>
                <a:lnTo>
                  <a:pt x="150" y="104"/>
                </a:lnTo>
                <a:lnTo>
                  <a:pt x="150" y="104"/>
                </a:lnTo>
                <a:close/>
                <a:moveTo>
                  <a:pt x="150" y="166"/>
                </a:moveTo>
                <a:lnTo>
                  <a:pt x="308" y="166"/>
                </a:lnTo>
                <a:lnTo>
                  <a:pt x="308" y="166"/>
                </a:lnTo>
                <a:lnTo>
                  <a:pt x="314" y="164"/>
                </a:lnTo>
                <a:lnTo>
                  <a:pt x="318" y="162"/>
                </a:lnTo>
                <a:lnTo>
                  <a:pt x="320" y="158"/>
                </a:lnTo>
                <a:lnTo>
                  <a:pt x="322" y="152"/>
                </a:lnTo>
                <a:lnTo>
                  <a:pt x="322" y="152"/>
                </a:lnTo>
                <a:lnTo>
                  <a:pt x="320" y="148"/>
                </a:lnTo>
                <a:lnTo>
                  <a:pt x="318" y="144"/>
                </a:lnTo>
                <a:lnTo>
                  <a:pt x="314" y="140"/>
                </a:lnTo>
                <a:lnTo>
                  <a:pt x="308" y="140"/>
                </a:lnTo>
                <a:lnTo>
                  <a:pt x="150" y="140"/>
                </a:lnTo>
                <a:lnTo>
                  <a:pt x="150" y="140"/>
                </a:lnTo>
                <a:lnTo>
                  <a:pt x="144" y="140"/>
                </a:lnTo>
                <a:lnTo>
                  <a:pt x="140" y="144"/>
                </a:lnTo>
                <a:lnTo>
                  <a:pt x="138" y="148"/>
                </a:lnTo>
                <a:lnTo>
                  <a:pt x="136" y="152"/>
                </a:lnTo>
                <a:lnTo>
                  <a:pt x="136" y="152"/>
                </a:lnTo>
                <a:lnTo>
                  <a:pt x="138" y="158"/>
                </a:lnTo>
                <a:lnTo>
                  <a:pt x="140" y="162"/>
                </a:lnTo>
                <a:lnTo>
                  <a:pt x="144" y="164"/>
                </a:lnTo>
                <a:lnTo>
                  <a:pt x="150" y="166"/>
                </a:lnTo>
                <a:lnTo>
                  <a:pt x="150" y="166"/>
                </a:lnTo>
                <a:close/>
                <a:moveTo>
                  <a:pt x="150" y="226"/>
                </a:moveTo>
                <a:lnTo>
                  <a:pt x="308" y="226"/>
                </a:lnTo>
                <a:lnTo>
                  <a:pt x="308" y="226"/>
                </a:lnTo>
                <a:lnTo>
                  <a:pt x="314" y="226"/>
                </a:lnTo>
                <a:lnTo>
                  <a:pt x="318" y="222"/>
                </a:lnTo>
                <a:lnTo>
                  <a:pt x="320" y="218"/>
                </a:lnTo>
                <a:lnTo>
                  <a:pt x="322" y="214"/>
                </a:lnTo>
                <a:lnTo>
                  <a:pt x="322" y="214"/>
                </a:lnTo>
                <a:lnTo>
                  <a:pt x="320" y="208"/>
                </a:lnTo>
                <a:lnTo>
                  <a:pt x="318" y="204"/>
                </a:lnTo>
                <a:lnTo>
                  <a:pt x="314" y="202"/>
                </a:lnTo>
                <a:lnTo>
                  <a:pt x="308" y="200"/>
                </a:lnTo>
                <a:lnTo>
                  <a:pt x="150" y="200"/>
                </a:lnTo>
                <a:lnTo>
                  <a:pt x="150" y="200"/>
                </a:lnTo>
                <a:lnTo>
                  <a:pt x="144" y="202"/>
                </a:lnTo>
                <a:lnTo>
                  <a:pt x="140" y="204"/>
                </a:lnTo>
                <a:lnTo>
                  <a:pt x="138" y="208"/>
                </a:lnTo>
                <a:lnTo>
                  <a:pt x="136" y="214"/>
                </a:lnTo>
                <a:lnTo>
                  <a:pt x="136" y="214"/>
                </a:lnTo>
                <a:lnTo>
                  <a:pt x="138" y="218"/>
                </a:lnTo>
                <a:lnTo>
                  <a:pt x="140" y="222"/>
                </a:lnTo>
                <a:lnTo>
                  <a:pt x="144" y="226"/>
                </a:lnTo>
                <a:lnTo>
                  <a:pt x="150" y="226"/>
                </a:lnTo>
                <a:lnTo>
                  <a:pt x="150" y="226"/>
                </a:lnTo>
                <a:close/>
                <a:moveTo>
                  <a:pt x="150" y="288"/>
                </a:moveTo>
                <a:lnTo>
                  <a:pt x="308" y="288"/>
                </a:lnTo>
                <a:lnTo>
                  <a:pt x="308" y="288"/>
                </a:lnTo>
                <a:lnTo>
                  <a:pt x="314" y="286"/>
                </a:lnTo>
                <a:lnTo>
                  <a:pt x="318" y="284"/>
                </a:lnTo>
                <a:lnTo>
                  <a:pt x="320" y="280"/>
                </a:lnTo>
                <a:lnTo>
                  <a:pt x="322" y="274"/>
                </a:lnTo>
                <a:lnTo>
                  <a:pt x="322" y="274"/>
                </a:lnTo>
                <a:lnTo>
                  <a:pt x="320" y="268"/>
                </a:lnTo>
                <a:lnTo>
                  <a:pt x="318" y="264"/>
                </a:lnTo>
                <a:lnTo>
                  <a:pt x="314" y="262"/>
                </a:lnTo>
                <a:lnTo>
                  <a:pt x="308" y="260"/>
                </a:lnTo>
                <a:lnTo>
                  <a:pt x="150" y="260"/>
                </a:lnTo>
                <a:lnTo>
                  <a:pt x="150" y="260"/>
                </a:lnTo>
                <a:lnTo>
                  <a:pt x="144" y="262"/>
                </a:lnTo>
                <a:lnTo>
                  <a:pt x="140" y="264"/>
                </a:lnTo>
                <a:lnTo>
                  <a:pt x="138" y="268"/>
                </a:lnTo>
                <a:lnTo>
                  <a:pt x="136" y="274"/>
                </a:lnTo>
                <a:lnTo>
                  <a:pt x="136" y="274"/>
                </a:lnTo>
                <a:lnTo>
                  <a:pt x="138" y="280"/>
                </a:lnTo>
                <a:lnTo>
                  <a:pt x="140" y="284"/>
                </a:lnTo>
                <a:lnTo>
                  <a:pt x="144" y="286"/>
                </a:lnTo>
                <a:lnTo>
                  <a:pt x="150" y="288"/>
                </a:lnTo>
                <a:lnTo>
                  <a:pt x="150" y="288"/>
                </a:lnTo>
                <a:close/>
              </a:path>
            </a:pathLst>
          </a:custGeom>
          <a:solidFill>
            <a:srgbClr val="47D8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latin typeface="Segoe UI"/>
            </a:endParaRPr>
          </a:p>
        </p:txBody>
      </p:sp>
      <p:grpSp>
        <p:nvGrpSpPr>
          <p:cNvPr id="59" name="Group 44"/>
          <p:cNvGrpSpPr/>
          <p:nvPr/>
        </p:nvGrpSpPr>
        <p:grpSpPr>
          <a:xfrm>
            <a:off x="6363817" y="3188128"/>
            <a:ext cx="5425936" cy="3649145"/>
            <a:chOff x="5852319" y="3344862"/>
            <a:chExt cx="5426706" cy="3649663"/>
          </a:xfrm>
        </p:grpSpPr>
        <p:sp>
          <p:nvSpPr>
            <p:cNvPr id="60" name="Rectangle 27"/>
            <p:cNvSpPr/>
            <p:nvPr/>
          </p:nvSpPr>
          <p:spPr bwMode="auto">
            <a:xfrm>
              <a:off x="5852319" y="3344862"/>
              <a:ext cx="5166518" cy="3649663"/>
            </a:xfrm>
            <a:prstGeom prst="rect">
              <a:avLst/>
            </a:prstGeom>
            <a:solidFill>
              <a:srgbClr val="505050">
                <a:lumMod val="75000"/>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182768" tIns="118816" rIns="182768" bIns="118816" numCol="1" spcCol="0" rtlCol="0" fromWordArt="0" anchor="t" anchorCtr="0" forceAA="0" compatLnSpc="1">
              <a:prstTxWarp prst="textNoShape">
                <a:avLst/>
              </a:prstTxWarp>
              <a:noAutofit/>
            </a:bodyPr>
            <a:lstStyle/>
            <a:p>
              <a:pPr marL="0" marR="0" lvl="0" indent="0" defTabSz="932026" eaLnBrk="1" fontAlgn="auto" latinLnBrk="0" hangingPunct="1">
                <a:lnSpc>
                  <a:spcPct val="90000"/>
                </a:lnSpc>
                <a:spcBef>
                  <a:spcPts val="1197"/>
                </a:spcBef>
                <a:spcAft>
                  <a:spcPts val="0"/>
                </a:spcAft>
                <a:buClrTx/>
                <a:buSzTx/>
                <a:buFontTx/>
                <a:buNone/>
                <a:tabLst/>
                <a:defRPr/>
              </a:pPr>
              <a:endParaRPr kumimoji="0" lang="en-US" sz="204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1" name="Rectangle 15"/>
            <p:cNvSpPr/>
            <p:nvPr/>
          </p:nvSpPr>
          <p:spPr bwMode="auto">
            <a:xfrm>
              <a:off x="6744925" y="4090932"/>
              <a:ext cx="4534100" cy="2767788"/>
            </a:xfrm>
            <a:prstGeom prst="rect">
              <a:avLst/>
            </a:prstGeom>
            <a:noFill/>
            <a:ln w="10795" cap="flat" cmpd="sng" algn="ctr">
              <a:noFill/>
              <a:prstDash val="solid"/>
            </a:ln>
            <a:effectLst/>
          </p:spPr>
          <p:txBody>
            <a:bodyPr vert="horz" wrap="square" lIns="91427" tIns="48461" rIns="0" bIns="190031" numCol="1" rtlCol="0" anchor="t" anchorCtr="0" compatLnSpc="1">
              <a:prstTxWarp prst="textNoShape">
                <a:avLst/>
              </a:prstTxWarp>
            </a:bodyPr>
            <a:lstStyle/>
            <a:p>
              <a:pPr marL="0" marR="0" lvl="0" indent="0" defTabSz="932162" eaLnBrk="1" fontAlgn="auto" latinLnBrk="0" hangingPunct="1">
                <a:lnSpc>
                  <a:spcPts val="2856"/>
                </a:lnSpc>
                <a:spcBef>
                  <a:spcPts val="0"/>
                </a:spcBef>
                <a:spcAft>
                  <a:spcPts val="0"/>
                </a:spcAft>
                <a:buClrTx/>
                <a:buSzTx/>
                <a:buFontTx/>
                <a:buNone/>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eDiscovery &amp; legal hold</a:t>
              </a:r>
            </a:p>
            <a:p>
              <a:pPr marL="0" marR="0" lvl="0" indent="0" defTabSz="932162" eaLnBrk="1" fontAlgn="auto" latinLnBrk="0" hangingPunct="1">
                <a:lnSpc>
                  <a:spcPts val="2856"/>
                </a:lnSpc>
                <a:spcBef>
                  <a:spcPts val="0"/>
                </a:spcBef>
                <a:spcAft>
                  <a:spcPts val="0"/>
                </a:spcAft>
                <a:buClrTx/>
                <a:buSzTx/>
                <a:buFontTx/>
                <a:buNone/>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Data Loss Prevention</a:t>
              </a:r>
            </a:p>
            <a:p>
              <a:pPr marL="0" marR="0" lvl="0" indent="0" defTabSz="932162" eaLnBrk="1" fontAlgn="auto" latinLnBrk="0" hangingPunct="1">
                <a:lnSpc>
                  <a:spcPts val="2856"/>
                </a:lnSpc>
                <a:spcBef>
                  <a:spcPts val="0"/>
                </a:spcBef>
                <a:spcAft>
                  <a:spcPts val="0"/>
                </a:spcAft>
                <a:buClrTx/>
                <a:buSzTx/>
                <a:buFontTx/>
                <a:buNone/>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Soft-delete &amp; restore</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0" normalizeH="0" baseline="0" dirty="0" smtClean="0">
                  <a:ln>
                    <a:noFill/>
                  </a:ln>
                  <a:solidFill>
                    <a:srgbClr val="FFFFFF"/>
                  </a:solidFill>
                  <a:effectLst/>
                  <a:uLnTx/>
                  <a:uFillTx/>
                  <a:latin typeface="Segoe UI"/>
                  <a:ea typeface="+mn-ea"/>
                </a:rPr>
                <a:t>Monitorización de la actividad</a:t>
              </a:r>
              <a:r>
                <a:rPr kumimoji="0" lang="es-ES" sz="1600" b="0" i="0" u="none" strike="noStrike" kern="0" cap="none" spc="0" normalizeH="0" dirty="0" smtClean="0">
                  <a:ln>
                    <a:noFill/>
                  </a:ln>
                  <a:solidFill>
                    <a:srgbClr val="FFFFFF"/>
                  </a:solidFill>
                  <a:effectLst/>
                  <a:uLnTx/>
                  <a:uFillTx/>
                  <a:latin typeface="Segoe UI"/>
                  <a:ea typeface="+mn-ea"/>
                </a:rPr>
                <a:t> de la GAL</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Expirar Grupos Inactivos</a:t>
              </a:r>
            </a:p>
            <a:p>
              <a:pPr marL="0" marR="0" lvl="0" indent="0" defTabSz="932162" eaLnBrk="1" fontAlgn="auto" latinLnBrk="0" hangingPunct="1">
                <a:lnSpc>
                  <a:spcPts val="2856"/>
                </a:lnSpc>
                <a:spcBef>
                  <a:spcPts val="0"/>
                </a:spcBef>
                <a:spcAft>
                  <a:spcPts val="0"/>
                </a:spcAft>
                <a:buClrTx/>
                <a:buSzTx/>
                <a:buFontTx/>
                <a:buNone/>
                <a:tabLst/>
                <a:defRPr/>
              </a:pPr>
              <a:r>
                <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rPr>
                <a:t>Azure Active Directory Connect</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Mejoras</a:t>
              </a:r>
              <a:r>
                <a:rPr kumimoji="0" lang="es-ES" sz="1600" b="0" i="0" u="none" strike="noStrike" kern="0" cap="none" spc="102" normalizeH="0" dirty="0" smtClean="0">
                  <a:ln>
                    <a:noFill/>
                  </a:ln>
                  <a:solidFill>
                    <a:srgbClr val="FBFBFB"/>
                  </a:solidFill>
                  <a:effectLst/>
                  <a:uLnTx/>
                  <a:uFillTx/>
                  <a:latin typeface="Segoe UI"/>
                  <a:ea typeface="+mn-ea"/>
                  <a:cs typeface="Segoe UI Light" panose="020B0502040204020203" pitchFamily="34" charset="0"/>
                </a:rPr>
                <a:t> adicionales en </a:t>
              </a:r>
              <a:r>
                <a:rPr kumimoji="0" lang="en-US" sz="1600" b="0" i="0" u="none" strike="noStrike" kern="0" cap="none" spc="102" normalizeH="0" noProof="0" dirty="0" smtClean="0">
                  <a:ln>
                    <a:noFill/>
                  </a:ln>
                  <a:solidFill>
                    <a:srgbClr val="FBFBFB"/>
                  </a:solidFill>
                  <a:effectLst/>
                  <a:uLnTx/>
                  <a:uFillTx/>
                  <a:latin typeface="Segoe UI"/>
                  <a:ea typeface="+mn-ea"/>
                  <a:cs typeface="Segoe UI Light" panose="020B0502040204020203" pitchFamily="34" charset="0"/>
                </a:rPr>
                <a:t>AAD</a:t>
              </a:r>
              <a:endParaRPr kumimoji="0" lang="en-US" sz="1600" b="0" i="0" u="none" strike="noStrike" kern="0" cap="none" spc="102" normalizeH="0" baseline="0" noProof="0" dirty="0" smtClean="0">
                <a:ln>
                  <a:noFill/>
                </a:ln>
                <a:solidFill>
                  <a:srgbClr val="FBFBFB"/>
                </a:solidFill>
                <a:effectLst/>
                <a:uLnTx/>
                <a:uFillTx/>
                <a:latin typeface="Segoe UI"/>
                <a:ea typeface="+mn-ea"/>
                <a:cs typeface="Segoe UI Light" panose="020B0502040204020203" pitchFamily="34" charset="0"/>
              </a:endParaRPr>
            </a:p>
          </p:txBody>
        </p:sp>
        <p:sp>
          <p:nvSpPr>
            <p:cNvPr id="62" name="Rectangle 18"/>
            <p:cNvSpPr/>
            <p:nvPr/>
          </p:nvSpPr>
          <p:spPr>
            <a:xfrm>
              <a:off x="6744925" y="3519514"/>
              <a:ext cx="2714529" cy="461699"/>
            </a:xfrm>
            <a:prstGeom prst="rect">
              <a:avLst/>
            </a:prstGeom>
          </p:spPr>
          <p:txBody>
            <a:bodyPr wrap="none" lIns="91410" tIns="45704" rIns="91410" bIns="45704">
              <a:spAutoFit/>
            </a:bodyPr>
            <a:lstStyle/>
            <a:p>
              <a:pPr marL="0" marR="0" lvl="1" indent="0"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gradFill>
                    <a:gsLst>
                      <a:gs pos="1250">
                        <a:srgbClr val="FFFFFF"/>
                      </a:gs>
                      <a:gs pos="100000">
                        <a:srgbClr val="FFFFFF"/>
                      </a:gs>
                    </a:gsLst>
                    <a:lin ang="5400000" scaled="0"/>
                  </a:gradFill>
                  <a:effectLst/>
                  <a:uLnTx/>
                  <a:uFillTx/>
                  <a:latin typeface="Segoe UI"/>
                </a:rPr>
                <a:t>ADMINISTRACIÓN</a:t>
              </a:r>
            </a:p>
          </p:txBody>
        </p:sp>
        <p:sp>
          <p:nvSpPr>
            <p:cNvPr id="63" name="Freeform 5"/>
            <p:cNvSpPr>
              <a:spLocks/>
            </p:cNvSpPr>
            <p:nvPr/>
          </p:nvSpPr>
          <p:spPr bwMode="auto">
            <a:xfrm>
              <a:off x="6279064" y="3532440"/>
              <a:ext cx="373155" cy="485363"/>
            </a:xfrm>
            <a:custGeom>
              <a:avLst/>
              <a:gdLst>
                <a:gd name="T0" fmla="*/ 268 w 286"/>
                <a:gd name="T1" fmla="*/ 142 h 372"/>
                <a:gd name="T2" fmla="*/ 254 w 286"/>
                <a:gd name="T3" fmla="*/ 146 h 372"/>
                <a:gd name="T4" fmla="*/ 128 w 286"/>
                <a:gd name="T5" fmla="*/ 320 h 372"/>
                <a:gd name="T6" fmla="*/ 128 w 286"/>
                <a:gd name="T7" fmla="*/ 322 h 372"/>
                <a:gd name="T8" fmla="*/ 102 w 286"/>
                <a:gd name="T9" fmla="*/ 342 h 372"/>
                <a:gd name="T10" fmla="*/ 70 w 286"/>
                <a:gd name="T11" fmla="*/ 344 h 372"/>
                <a:gd name="T12" fmla="*/ 50 w 286"/>
                <a:gd name="T13" fmla="*/ 334 h 372"/>
                <a:gd name="T14" fmla="*/ 30 w 286"/>
                <a:gd name="T15" fmla="*/ 308 h 372"/>
                <a:gd name="T16" fmla="*/ 28 w 286"/>
                <a:gd name="T17" fmla="*/ 276 h 372"/>
                <a:gd name="T18" fmla="*/ 36 w 286"/>
                <a:gd name="T19" fmla="*/ 256 h 372"/>
                <a:gd name="T20" fmla="*/ 36 w 286"/>
                <a:gd name="T21" fmla="*/ 256 h 372"/>
                <a:gd name="T22" fmla="*/ 196 w 286"/>
                <a:gd name="T23" fmla="*/ 36 h 372"/>
                <a:gd name="T24" fmla="*/ 216 w 286"/>
                <a:gd name="T25" fmla="*/ 26 h 372"/>
                <a:gd name="T26" fmla="*/ 238 w 286"/>
                <a:gd name="T27" fmla="*/ 28 h 372"/>
                <a:gd name="T28" fmla="*/ 250 w 286"/>
                <a:gd name="T29" fmla="*/ 38 h 372"/>
                <a:gd name="T30" fmla="*/ 258 w 286"/>
                <a:gd name="T31" fmla="*/ 56 h 372"/>
                <a:gd name="T32" fmla="*/ 256 w 286"/>
                <a:gd name="T33" fmla="*/ 78 h 372"/>
                <a:gd name="T34" fmla="*/ 140 w 286"/>
                <a:gd name="T35" fmla="*/ 240 h 372"/>
                <a:gd name="T36" fmla="*/ 140 w 286"/>
                <a:gd name="T37" fmla="*/ 240 h 372"/>
                <a:gd name="T38" fmla="*/ 132 w 286"/>
                <a:gd name="T39" fmla="*/ 248 h 372"/>
                <a:gd name="T40" fmla="*/ 114 w 286"/>
                <a:gd name="T41" fmla="*/ 246 h 372"/>
                <a:gd name="T42" fmla="*/ 108 w 286"/>
                <a:gd name="T43" fmla="*/ 236 h 372"/>
                <a:gd name="T44" fmla="*/ 110 w 286"/>
                <a:gd name="T45" fmla="*/ 222 h 372"/>
                <a:gd name="T46" fmla="*/ 194 w 286"/>
                <a:gd name="T47" fmla="*/ 106 h 372"/>
                <a:gd name="T48" fmla="*/ 194 w 286"/>
                <a:gd name="T49" fmla="*/ 92 h 372"/>
                <a:gd name="T50" fmla="*/ 186 w 286"/>
                <a:gd name="T51" fmla="*/ 86 h 372"/>
                <a:gd name="T52" fmla="*/ 174 w 286"/>
                <a:gd name="T53" fmla="*/ 90 h 372"/>
                <a:gd name="T54" fmla="*/ 88 w 286"/>
                <a:gd name="T55" fmla="*/ 208 h 372"/>
                <a:gd name="T56" fmla="*/ 88 w 286"/>
                <a:gd name="T57" fmla="*/ 208 h 372"/>
                <a:gd name="T58" fmla="*/ 82 w 286"/>
                <a:gd name="T59" fmla="*/ 232 h 372"/>
                <a:gd name="T60" fmla="*/ 88 w 286"/>
                <a:gd name="T61" fmla="*/ 256 h 372"/>
                <a:gd name="T62" fmla="*/ 98 w 286"/>
                <a:gd name="T63" fmla="*/ 268 h 372"/>
                <a:gd name="T64" fmla="*/ 122 w 286"/>
                <a:gd name="T65" fmla="*/ 276 h 372"/>
                <a:gd name="T66" fmla="*/ 146 w 286"/>
                <a:gd name="T67" fmla="*/ 270 h 372"/>
                <a:gd name="T68" fmla="*/ 160 w 286"/>
                <a:gd name="T69" fmla="*/ 258 h 372"/>
                <a:gd name="T70" fmla="*/ 160 w 286"/>
                <a:gd name="T71" fmla="*/ 256 h 372"/>
                <a:gd name="T72" fmla="*/ 276 w 286"/>
                <a:gd name="T73" fmla="*/ 96 h 372"/>
                <a:gd name="T74" fmla="*/ 286 w 286"/>
                <a:gd name="T75" fmla="*/ 62 h 372"/>
                <a:gd name="T76" fmla="*/ 276 w 286"/>
                <a:gd name="T77" fmla="*/ 30 h 372"/>
                <a:gd name="T78" fmla="*/ 260 w 286"/>
                <a:gd name="T79" fmla="*/ 12 h 372"/>
                <a:gd name="T80" fmla="*/ 224 w 286"/>
                <a:gd name="T81" fmla="*/ 0 h 372"/>
                <a:gd name="T82" fmla="*/ 190 w 286"/>
                <a:gd name="T83" fmla="*/ 8 h 372"/>
                <a:gd name="T84" fmla="*/ 172 w 286"/>
                <a:gd name="T85" fmla="*/ 24 h 372"/>
                <a:gd name="T86" fmla="*/ 14 w 286"/>
                <a:gd name="T87" fmla="*/ 242 h 372"/>
                <a:gd name="T88" fmla="*/ 14 w 286"/>
                <a:gd name="T89" fmla="*/ 244 h 372"/>
                <a:gd name="T90" fmla="*/ 2 w 286"/>
                <a:gd name="T91" fmla="*/ 274 h 372"/>
                <a:gd name="T92" fmla="*/ 6 w 286"/>
                <a:gd name="T93" fmla="*/ 318 h 372"/>
                <a:gd name="T94" fmla="*/ 34 w 286"/>
                <a:gd name="T95" fmla="*/ 356 h 372"/>
                <a:gd name="T96" fmla="*/ 62 w 286"/>
                <a:gd name="T97" fmla="*/ 370 h 372"/>
                <a:gd name="T98" fmla="*/ 108 w 286"/>
                <a:gd name="T99" fmla="*/ 368 h 372"/>
                <a:gd name="T100" fmla="*/ 146 w 286"/>
                <a:gd name="T101" fmla="*/ 342 h 372"/>
                <a:gd name="T102" fmla="*/ 146 w 286"/>
                <a:gd name="T103" fmla="*/ 342 h 372"/>
                <a:gd name="T104" fmla="*/ 276 w 286"/>
                <a:gd name="T105" fmla="*/ 162 h 372"/>
                <a:gd name="T106" fmla="*/ 276 w 286"/>
                <a:gd name="T107" fmla="*/ 1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6" h="372">
                  <a:moveTo>
                    <a:pt x="272" y="144"/>
                  </a:moveTo>
                  <a:lnTo>
                    <a:pt x="272" y="144"/>
                  </a:lnTo>
                  <a:lnTo>
                    <a:pt x="268" y="142"/>
                  </a:lnTo>
                  <a:lnTo>
                    <a:pt x="262" y="142"/>
                  </a:lnTo>
                  <a:lnTo>
                    <a:pt x="258" y="144"/>
                  </a:lnTo>
                  <a:lnTo>
                    <a:pt x="254" y="146"/>
                  </a:lnTo>
                  <a:lnTo>
                    <a:pt x="128" y="320"/>
                  </a:lnTo>
                  <a:lnTo>
                    <a:pt x="128" y="320"/>
                  </a:lnTo>
                  <a:lnTo>
                    <a:pt x="128" y="320"/>
                  </a:lnTo>
                  <a:lnTo>
                    <a:pt x="128" y="320"/>
                  </a:lnTo>
                  <a:lnTo>
                    <a:pt x="128" y="322"/>
                  </a:lnTo>
                  <a:lnTo>
                    <a:pt x="128" y="322"/>
                  </a:lnTo>
                  <a:lnTo>
                    <a:pt x="120" y="330"/>
                  </a:lnTo>
                  <a:lnTo>
                    <a:pt x="112" y="338"/>
                  </a:lnTo>
                  <a:lnTo>
                    <a:pt x="102" y="342"/>
                  </a:lnTo>
                  <a:lnTo>
                    <a:pt x="92" y="344"/>
                  </a:lnTo>
                  <a:lnTo>
                    <a:pt x="80" y="346"/>
                  </a:lnTo>
                  <a:lnTo>
                    <a:pt x="70" y="344"/>
                  </a:lnTo>
                  <a:lnTo>
                    <a:pt x="60" y="340"/>
                  </a:lnTo>
                  <a:lnTo>
                    <a:pt x="50" y="334"/>
                  </a:lnTo>
                  <a:lnTo>
                    <a:pt x="50" y="334"/>
                  </a:lnTo>
                  <a:lnTo>
                    <a:pt x="40" y="328"/>
                  </a:lnTo>
                  <a:lnTo>
                    <a:pt x="34" y="318"/>
                  </a:lnTo>
                  <a:lnTo>
                    <a:pt x="30" y="308"/>
                  </a:lnTo>
                  <a:lnTo>
                    <a:pt x="26" y="298"/>
                  </a:lnTo>
                  <a:lnTo>
                    <a:pt x="26" y="288"/>
                  </a:lnTo>
                  <a:lnTo>
                    <a:pt x="28" y="276"/>
                  </a:lnTo>
                  <a:lnTo>
                    <a:pt x="32" y="266"/>
                  </a:lnTo>
                  <a:lnTo>
                    <a:pt x="36" y="256"/>
                  </a:lnTo>
                  <a:lnTo>
                    <a:pt x="36" y="256"/>
                  </a:lnTo>
                  <a:lnTo>
                    <a:pt x="36" y="256"/>
                  </a:lnTo>
                  <a:lnTo>
                    <a:pt x="36" y="256"/>
                  </a:lnTo>
                  <a:lnTo>
                    <a:pt x="36" y="256"/>
                  </a:lnTo>
                  <a:lnTo>
                    <a:pt x="192" y="40"/>
                  </a:lnTo>
                  <a:lnTo>
                    <a:pt x="192" y="40"/>
                  </a:lnTo>
                  <a:lnTo>
                    <a:pt x="196" y="36"/>
                  </a:lnTo>
                  <a:lnTo>
                    <a:pt x="202" y="30"/>
                  </a:lnTo>
                  <a:lnTo>
                    <a:pt x="210" y="28"/>
                  </a:lnTo>
                  <a:lnTo>
                    <a:pt x="216" y="26"/>
                  </a:lnTo>
                  <a:lnTo>
                    <a:pt x="224" y="26"/>
                  </a:lnTo>
                  <a:lnTo>
                    <a:pt x="230" y="26"/>
                  </a:lnTo>
                  <a:lnTo>
                    <a:pt x="238" y="28"/>
                  </a:lnTo>
                  <a:lnTo>
                    <a:pt x="244" y="32"/>
                  </a:lnTo>
                  <a:lnTo>
                    <a:pt x="244" y="32"/>
                  </a:lnTo>
                  <a:lnTo>
                    <a:pt x="250" y="38"/>
                  </a:lnTo>
                  <a:lnTo>
                    <a:pt x="254" y="44"/>
                  </a:lnTo>
                  <a:lnTo>
                    <a:pt x="256" y="50"/>
                  </a:lnTo>
                  <a:lnTo>
                    <a:pt x="258" y="56"/>
                  </a:lnTo>
                  <a:lnTo>
                    <a:pt x="260" y="64"/>
                  </a:lnTo>
                  <a:lnTo>
                    <a:pt x="258" y="70"/>
                  </a:lnTo>
                  <a:lnTo>
                    <a:pt x="256" y="78"/>
                  </a:lnTo>
                  <a:lnTo>
                    <a:pt x="252" y="84"/>
                  </a:lnTo>
                  <a:lnTo>
                    <a:pt x="252" y="84"/>
                  </a:lnTo>
                  <a:lnTo>
                    <a:pt x="140" y="240"/>
                  </a:lnTo>
                  <a:lnTo>
                    <a:pt x="140" y="240"/>
                  </a:lnTo>
                  <a:lnTo>
                    <a:pt x="140" y="240"/>
                  </a:lnTo>
                  <a:lnTo>
                    <a:pt x="140" y="240"/>
                  </a:lnTo>
                  <a:lnTo>
                    <a:pt x="138" y="242"/>
                  </a:lnTo>
                  <a:lnTo>
                    <a:pt x="138" y="242"/>
                  </a:lnTo>
                  <a:lnTo>
                    <a:pt x="132" y="248"/>
                  </a:lnTo>
                  <a:lnTo>
                    <a:pt x="126" y="250"/>
                  </a:lnTo>
                  <a:lnTo>
                    <a:pt x="120" y="250"/>
                  </a:lnTo>
                  <a:lnTo>
                    <a:pt x="114" y="246"/>
                  </a:lnTo>
                  <a:lnTo>
                    <a:pt x="114" y="246"/>
                  </a:lnTo>
                  <a:lnTo>
                    <a:pt x="110" y="242"/>
                  </a:lnTo>
                  <a:lnTo>
                    <a:pt x="108" y="236"/>
                  </a:lnTo>
                  <a:lnTo>
                    <a:pt x="108" y="228"/>
                  </a:lnTo>
                  <a:lnTo>
                    <a:pt x="110" y="222"/>
                  </a:lnTo>
                  <a:lnTo>
                    <a:pt x="110" y="222"/>
                  </a:lnTo>
                  <a:lnTo>
                    <a:pt x="112" y="220"/>
                  </a:lnTo>
                  <a:lnTo>
                    <a:pt x="194" y="106"/>
                  </a:lnTo>
                  <a:lnTo>
                    <a:pt x="194" y="106"/>
                  </a:lnTo>
                  <a:lnTo>
                    <a:pt x="196" y="102"/>
                  </a:lnTo>
                  <a:lnTo>
                    <a:pt x="196" y="96"/>
                  </a:lnTo>
                  <a:lnTo>
                    <a:pt x="194" y="92"/>
                  </a:lnTo>
                  <a:lnTo>
                    <a:pt x="192" y="88"/>
                  </a:lnTo>
                  <a:lnTo>
                    <a:pt x="192" y="88"/>
                  </a:lnTo>
                  <a:lnTo>
                    <a:pt x="186" y="86"/>
                  </a:lnTo>
                  <a:lnTo>
                    <a:pt x="182" y="86"/>
                  </a:lnTo>
                  <a:lnTo>
                    <a:pt x="176" y="88"/>
                  </a:lnTo>
                  <a:lnTo>
                    <a:pt x="174" y="90"/>
                  </a:lnTo>
                  <a:lnTo>
                    <a:pt x="90" y="206"/>
                  </a:lnTo>
                  <a:lnTo>
                    <a:pt x="90" y="206"/>
                  </a:lnTo>
                  <a:lnTo>
                    <a:pt x="88" y="208"/>
                  </a:lnTo>
                  <a:lnTo>
                    <a:pt x="88" y="208"/>
                  </a:lnTo>
                  <a:lnTo>
                    <a:pt x="88" y="208"/>
                  </a:lnTo>
                  <a:lnTo>
                    <a:pt x="88" y="208"/>
                  </a:lnTo>
                  <a:lnTo>
                    <a:pt x="84" y="216"/>
                  </a:lnTo>
                  <a:lnTo>
                    <a:pt x="82" y="224"/>
                  </a:lnTo>
                  <a:lnTo>
                    <a:pt x="82" y="232"/>
                  </a:lnTo>
                  <a:lnTo>
                    <a:pt x="82" y="240"/>
                  </a:lnTo>
                  <a:lnTo>
                    <a:pt x="84" y="248"/>
                  </a:lnTo>
                  <a:lnTo>
                    <a:pt x="88" y="256"/>
                  </a:lnTo>
                  <a:lnTo>
                    <a:pt x="92" y="262"/>
                  </a:lnTo>
                  <a:lnTo>
                    <a:pt x="98" y="268"/>
                  </a:lnTo>
                  <a:lnTo>
                    <a:pt x="98" y="268"/>
                  </a:lnTo>
                  <a:lnTo>
                    <a:pt x="106" y="272"/>
                  </a:lnTo>
                  <a:lnTo>
                    <a:pt x="114" y="274"/>
                  </a:lnTo>
                  <a:lnTo>
                    <a:pt x="122" y="276"/>
                  </a:lnTo>
                  <a:lnTo>
                    <a:pt x="132" y="276"/>
                  </a:lnTo>
                  <a:lnTo>
                    <a:pt x="138" y="274"/>
                  </a:lnTo>
                  <a:lnTo>
                    <a:pt x="146" y="270"/>
                  </a:lnTo>
                  <a:lnTo>
                    <a:pt x="154" y="264"/>
                  </a:lnTo>
                  <a:lnTo>
                    <a:pt x="160" y="258"/>
                  </a:lnTo>
                  <a:lnTo>
                    <a:pt x="160" y="258"/>
                  </a:lnTo>
                  <a:lnTo>
                    <a:pt x="160" y="256"/>
                  </a:lnTo>
                  <a:lnTo>
                    <a:pt x="160" y="256"/>
                  </a:lnTo>
                  <a:lnTo>
                    <a:pt x="160" y="256"/>
                  </a:lnTo>
                  <a:lnTo>
                    <a:pt x="160" y="256"/>
                  </a:lnTo>
                  <a:lnTo>
                    <a:pt x="276" y="96"/>
                  </a:lnTo>
                  <a:lnTo>
                    <a:pt x="276" y="96"/>
                  </a:lnTo>
                  <a:lnTo>
                    <a:pt x="280" y="86"/>
                  </a:lnTo>
                  <a:lnTo>
                    <a:pt x="284" y="74"/>
                  </a:lnTo>
                  <a:lnTo>
                    <a:pt x="286" y="62"/>
                  </a:lnTo>
                  <a:lnTo>
                    <a:pt x="284" y="50"/>
                  </a:lnTo>
                  <a:lnTo>
                    <a:pt x="280" y="40"/>
                  </a:lnTo>
                  <a:lnTo>
                    <a:pt x="276" y="30"/>
                  </a:lnTo>
                  <a:lnTo>
                    <a:pt x="268" y="20"/>
                  </a:lnTo>
                  <a:lnTo>
                    <a:pt x="260" y="12"/>
                  </a:lnTo>
                  <a:lnTo>
                    <a:pt x="260" y="12"/>
                  </a:lnTo>
                  <a:lnTo>
                    <a:pt x="248" y="4"/>
                  </a:lnTo>
                  <a:lnTo>
                    <a:pt x="236" y="0"/>
                  </a:lnTo>
                  <a:lnTo>
                    <a:pt x="224" y="0"/>
                  </a:lnTo>
                  <a:lnTo>
                    <a:pt x="212" y="0"/>
                  </a:lnTo>
                  <a:lnTo>
                    <a:pt x="200" y="2"/>
                  </a:lnTo>
                  <a:lnTo>
                    <a:pt x="190" y="8"/>
                  </a:lnTo>
                  <a:lnTo>
                    <a:pt x="180" y="16"/>
                  </a:lnTo>
                  <a:lnTo>
                    <a:pt x="172" y="24"/>
                  </a:lnTo>
                  <a:lnTo>
                    <a:pt x="172" y="24"/>
                  </a:lnTo>
                  <a:lnTo>
                    <a:pt x="172" y="24"/>
                  </a:lnTo>
                  <a:lnTo>
                    <a:pt x="14" y="242"/>
                  </a:lnTo>
                  <a:lnTo>
                    <a:pt x="14" y="242"/>
                  </a:lnTo>
                  <a:lnTo>
                    <a:pt x="14" y="244"/>
                  </a:lnTo>
                  <a:lnTo>
                    <a:pt x="14" y="244"/>
                  </a:lnTo>
                  <a:lnTo>
                    <a:pt x="14" y="244"/>
                  </a:lnTo>
                  <a:lnTo>
                    <a:pt x="14" y="244"/>
                  </a:lnTo>
                  <a:lnTo>
                    <a:pt x="6" y="258"/>
                  </a:lnTo>
                  <a:lnTo>
                    <a:pt x="2" y="274"/>
                  </a:lnTo>
                  <a:lnTo>
                    <a:pt x="0" y="288"/>
                  </a:lnTo>
                  <a:lnTo>
                    <a:pt x="2" y="304"/>
                  </a:lnTo>
                  <a:lnTo>
                    <a:pt x="6" y="318"/>
                  </a:lnTo>
                  <a:lnTo>
                    <a:pt x="12" y="332"/>
                  </a:lnTo>
                  <a:lnTo>
                    <a:pt x="22" y="346"/>
                  </a:lnTo>
                  <a:lnTo>
                    <a:pt x="34" y="356"/>
                  </a:lnTo>
                  <a:lnTo>
                    <a:pt x="34" y="356"/>
                  </a:lnTo>
                  <a:lnTo>
                    <a:pt x="48" y="364"/>
                  </a:lnTo>
                  <a:lnTo>
                    <a:pt x="62" y="370"/>
                  </a:lnTo>
                  <a:lnTo>
                    <a:pt x="78" y="372"/>
                  </a:lnTo>
                  <a:lnTo>
                    <a:pt x="92" y="370"/>
                  </a:lnTo>
                  <a:lnTo>
                    <a:pt x="108" y="368"/>
                  </a:lnTo>
                  <a:lnTo>
                    <a:pt x="122" y="362"/>
                  </a:lnTo>
                  <a:lnTo>
                    <a:pt x="134" y="352"/>
                  </a:lnTo>
                  <a:lnTo>
                    <a:pt x="146" y="342"/>
                  </a:lnTo>
                  <a:lnTo>
                    <a:pt x="146" y="342"/>
                  </a:lnTo>
                  <a:lnTo>
                    <a:pt x="146" y="342"/>
                  </a:lnTo>
                  <a:lnTo>
                    <a:pt x="146" y="342"/>
                  </a:lnTo>
                  <a:lnTo>
                    <a:pt x="148" y="338"/>
                  </a:lnTo>
                  <a:lnTo>
                    <a:pt x="276" y="162"/>
                  </a:lnTo>
                  <a:lnTo>
                    <a:pt x="276" y="162"/>
                  </a:lnTo>
                  <a:lnTo>
                    <a:pt x="278" y="158"/>
                  </a:lnTo>
                  <a:lnTo>
                    <a:pt x="278" y="152"/>
                  </a:lnTo>
                  <a:lnTo>
                    <a:pt x="276" y="148"/>
                  </a:lnTo>
                  <a:lnTo>
                    <a:pt x="272" y="144"/>
                  </a:lnTo>
                  <a:lnTo>
                    <a:pt x="272" y="144"/>
                  </a:lnTo>
                  <a:close/>
                </a:path>
              </a:pathLst>
            </a:custGeom>
            <a:solidFill>
              <a:srgbClr val="5C2D91">
                <a:lumMod val="60000"/>
                <a:lumOff val="40000"/>
              </a:srgbClr>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grpSp>
        <p:nvGrpSpPr>
          <p:cNvPr id="64" name="Group 43"/>
          <p:cNvGrpSpPr/>
          <p:nvPr/>
        </p:nvGrpSpPr>
        <p:grpSpPr>
          <a:xfrm>
            <a:off x="938166" y="3188128"/>
            <a:ext cx="5165627" cy="3649145"/>
            <a:chOff x="670717" y="3344862"/>
            <a:chExt cx="5166360" cy="3649663"/>
          </a:xfrm>
        </p:grpSpPr>
        <p:sp>
          <p:nvSpPr>
            <p:cNvPr id="65" name="Rectangle 13"/>
            <p:cNvSpPr/>
            <p:nvPr/>
          </p:nvSpPr>
          <p:spPr bwMode="auto">
            <a:xfrm>
              <a:off x="670717" y="3344862"/>
              <a:ext cx="5166360" cy="3649663"/>
            </a:xfrm>
            <a:prstGeom prst="rect">
              <a:avLst/>
            </a:prstGeom>
            <a:solidFill>
              <a:srgbClr val="505050">
                <a:lumMod val="75000"/>
                <a:alpha val="86000"/>
              </a:srgbClr>
            </a:solidFill>
            <a:ln w="9525" cap="flat" cmpd="sng" algn="ctr">
              <a:noFill/>
              <a:prstDash val="solid"/>
              <a:headEnd type="none" w="med" len="med"/>
              <a:tailEnd type="none" w="med" len="med"/>
            </a:ln>
            <a:effectLst/>
          </p:spPr>
          <p:txBody>
            <a:bodyPr rot="0" spcFirstLastPara="0" vertOverflow="overflow" horzOverflow="overflow" vert="horz" wrap="square" lIns="182768" tIns="118816" rIns="182768" bIns="118816" numCol="1" spcCol="0" rtlCol="0" fromWordArt="0" anchor="t" anchorCtr="0" forceAA="0" compatLnSpc="1">
              <a:prstTxWarp prst="textNoShape">
                <a:avLst/>
              </a:prstTxWarp>
              <a:noAutofit/>
            </a:bodyPr>
            <a:lstStyle/>
            <a:p>
              <a:pPr marL="0" marR="0" lvl="0" indent="0" defTabSz="932026" eaLnBrk="1" fontAlgn="auto" latinLnBrk="0" hangingPunct="1">
                <a:lnSpc>
                  <a:spcPct val="90000"/>
                </a:lnSpc>
                <a:spcBef>
                  <a:spcPts val="1197"/>
                </a:spcBef>
                <a:spcAft>
                  <a:spcPts val="0"/>
                </a:spcAft>
                <a:buClrTx/>
                <a:buSzTx/>
                <a:buFontTx/>
                <a:buNone/>
                <a:tabLst/>
                <a:defRPr/>
              </a:pPr>
              <a:endParaRPr kumimoji="0" lang="en-US" sz="204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6" name="Rectangle 14"/>
            <p:cNvSpPr/>
            <p:nvPr/>
          </p:nvSpPr>
          <p:spPr bwMode="auto">
            <a:xfrm>
              <a:off x="1549876" y="4090932"/>
              <a:ext cx="4115093" cy="2767788"/>
            </a:xfrm>
            <a:prstGeom prst="rect">
              <a:avLst/>
            </a:prstGeom>
            <a:noFill/>
            <a:ln w="10795" cap="flat" cmpd="sng" algn="ctr">
              <a:noFill/>
              <a:prstDash val="solid"/>
            </a:ln>
            <a:effectLst/>
          </p:spPr>
          <p:txBody>
            <a:bodyPr vert="horz" wrap="square" lIns="91427" tIns="48461" rIns="0" bIns="190031" numCol="1" rtlCol="0" anchor="t" anchorCtr="0" compatLnSpc="1">
              <a:prstTxWarp prst="textNoShape">
                <a:avLst/>
              </a:prstTxWarp>
            </a:bodyPr>
            <a:lstStyle/>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Outlook 2016 &amp; App</a:t>
              </a:r>
              <a:r>
                <a:rPr kumimoji="0" lang="es-ES" sz="1600" b="0" i="0" u="none" strike="noStrike" kern="0" cap="none" spc="102" normalizeH="0" dirty="0" smtClean="0">
                  <a:ln>
                    <a:noFill/>
                  </a:ln>
                  <a:solidFill>
                    <a:srgbClr val="FBFBFB"/>
                  </a:solidFill>
                  <a:effectLst/>
                  <a:uLnTx/>
                  <a:uFillTx/>
                  <a:latin typeface="Segoe UI"/>
                  <a:ea typeface="+mn-ea"/>
                  <a:cs typeface="Segoe UI Light" panose="020B0502040204020203" pitchFamily="34" charset="0"/>
                </a:rPr>
                <a:t> de Grupos</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Integración con Office </a:t>
              </a:r>
              <a:r>
                <a:rPr kumimoji="0" lang="es-ES" sz="1600" b="0" i="0" u="none" strike="noStrike" kern="0" cap="none" spc="102" normalizeH="0" baseline="0" dirty="0" err="1" smtClean="0">
                  <a:ln>
                    <a:noFill/>
                  </a:ln>
                  <a:solidFill>
                    <a:srgbClr val="FBFBFB"/>
                  </a:solidFill>
                  <a:effectLst/>
                  <a:uLnTx/>
                  <a:uFillTx/>
                  <a:latin typeface="Segoe UI"/>
                  <a:ea typeface="+mn-ea"/>
                  <a:cs typeface="Segoe UI Light" panose="020B0502040204020203" pitchFamily="34" charset="0"/>
                </a:rPr>
                <a:t>Graph</a:t>
              </a: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 &amp; </a:t>
              </a:r>
              <a:r>
                <a:rPr kumimoji="0" lang="es-ES" sz="1600" b="0" i="0" u="none" strike="noStrike" kern="0" cap="none" spc="102" normalizeH="0" baseline="0" dirty="0" err="1" smtClean="0">
                  <a:ln>
                    <a:noFill/>
                  </a:ln>
                  <a:solidFill>
                    <a:srgbClr val="FBFBFB"/>
                  </a:solidFill>
                  <a:effectLst/>
                  <a:uLnTx/>
                  <a:uFillTx/>
                  <a:latin typeface="Segoe UI"/>
                  <a:ea typeface="+mn-ea"/>
                  <a:cs typeface="Segoe UI Light" panose="020B0502040204020203" pitchFamily="34" charset="0"/>
                </a:rPr>
                <a:t>Delve</a:t>
              </a: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 </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Meetings de Skype (Disponible)</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a:rPr>
                <a:t>Archivos y Páginas</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a:rPr>
                <a:t>Invitar a usuarios externos</a:t>
              </a:r>
              <a:endPar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endParaRP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Integración con Dynamics CRM</a:t>
              </a:r>
            </a:p>
            <a:p>
              <a:pPr marL="0" marR="0" lvl="0" indent="0" defTabSz="932162" eaLnBrk="1" fontAlgn="auto" latinLnBrk="0" hangingPunct="1">
                <a:lnSpc>
                  <a:spcPts val="2856"/>
                </a:lnSpc>
                <a:spcBef>
                  <a:spcPts val="0"/>
                </a:spcBef>
                <a:spcAft>
                  <a:spcPts val="0"/>
                </a:spcAft>
                <a:buClrTx/>
                <a:buSzTx/>
                <a:buFontTx/>
                <a:buNone/>
                <a:tabLst/>
                <a:defRPr/>
              </a:pPr>
              <a:r>
                <a:rPr kumimoji="0" lang="es-ES" sz="1600" b="0" i="0" u="none" strike="noStrike" kern="0" cap="none" spc="102" normalizeH="0" baseline="0" dirty="0" smtClean="0">
                  <a:ln>
                    <a:noFill/>
                  </a:ln>
                  <a:solidFill>
                    <a:srgbClr val="FBFBFB"/>
                  </a:solidFill>
                  <a:effectLst/>
                  <a:uLnTx/>
                  <a:uFillTx/>
                  <a:latin typeface="Segoe UI"/>
                  <a:ea typeface="+mn-ea"/>
                  <a:cs typeface="Segoe UI Light" panose="020B0502040204020203" pitchFamily="34" charset="0"/>
                </a:rPr>
                <a:t>Extensible con Apps de Terceros</a:t>
              </a:r>
            </a:p>
          </p:txBody>
        </p:sp>
        <p:sp>
          <p:nvSpPr>
            <p:cNvPr id="67" name="Title 10"/>
            <p:cNvSpPr txBox="1">
              <a:spLocks/>
            </p:cNvSpPr>
            <p:nvPr/>
          </p:nvSpPr>
          <p:spPr>
            <a:xfrm>
              <a:off x="1549876" y="3566703"/>
              <a:ext cx="2528718" cy="567690"/>
            </a:xfrm>
            <a:prstGeom prst="rect">
              <a:avLst/>
            </a:prstGeom>
          </p:spPr>
          <p:txBody>
            <a:bodyPr lIns="91427"/>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1" indent="0" defTabSz="9325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gradFill>
                    <a:gsLst>
                      <a:gs pos="1250">
                        <a:srgbClr val="FFFFFF"/>
                      </a:gs>
                      <a:gs pos="100000">
                        <a:srgbClr val="FFFFFF"/>
                      </a:gs>
                    </a:gsLst>
                    <a:lin ang="5400000" scaled="0"/>
                  </a:gradFill>
                  <a:effectLst/>
                  <a:uLnTx/>
                  <a:uFillTx/>
                  <a:latin typeface="Segoe UI"/>
                </a:rPr>
                <a:t>EXPERIENCIAS</a:t>
              </a:r>
            </a:p>
          </p:txBody>
        </p:sp>
        <p:sp>
          <p:nvSpPr>
            <p:cNvPr id="68" name="Freeform 9"/>
            <p:cNvSpPr>
              <a:spLocks noEditPoints="1"/>
            </p:cNvSpPr>
            <p:nvPr/>
          </p:nvSpPr>
          <p:spPr bwMode="auto">
            <a:xfrm>
              <a:off x="1040835" y="3487225"/>
              <a:ext cx="432275" cy="467902"/>
            </a:xfrm>
            <a:custGeom>
              <a:avLst/>
              <a:gdLst>
                <a:gd name="T0" fmla="*/ 286 w 364"/>
                <a:gd name="T1" fmla="*/ 134 h 394"/>
                <a:gd name="T2" fmla="*/ 332 w 364"/>
                <a:gd name="T3" fmla="*/ 134 h 394"/>
                <a:gd name="T4" fmla="*/ 338 w 364"/>
                <a:gd name="T5" fmla="*/ 144 h 394"/>
                <a:gd name="T6" fmla="*/ 338 w 364"/>
                <a:gd name="T7" fmla="*/ 362 h 394"/>
                <a:gd name="T8" fmla="*/ 328 w 364"/>
                <a:gd name="T9" fmla="*/ 368 h 394"/>
                <a:gd name="T10" fmla="*/ 32 w 364"/>
                <a:gd name="T11" fmla="*/ 368 h 394"/>
                <a:gd name="T12" fmla="*/ 26 w 364"/>
                <a:gd name="T13" fmla="*/ 358 h 394"/>
                <a:gd name="T14" fmla="*/ 26 w 364"/>
                <a:gd name="T15" fmla="*/ 140 h 394"/>
                <a:gd name="T16" fmla="*/ 36 w 364"/>
                <a:gd name="T17" fmla="*/ 134 h 394"/>
                <a:gd name="T18" fmla="*/ 36 w 364"/>
                <a:gd name="T19" fmla="*/ 108 h 394"/>
                <a:gd name="T20" fmla="*/ 22 w 364"/>
                <a:gd name="T21" fmla="*/ 110 h 394"/>
                <a:gd name="T22" fmla="*/ 6 w 364"/>
                <a:gd name="T23" fmla="*/ 124 h 394"/>
                <a:gd name="T24" fmla="*/ 0 w 364"/>
                <a:gd name="T25" fmla="*/ 144 h 394"/>
                <a:gd name="T26" fmla="*/ 0 w 364"/>
                <a:gd name="T27" fmla="*/ 366 h 394"/>
                <a:gd name="T28" fmla="*/ 10 w 364"/>
                <a:gd name="T29" fmla="*/ 384 h 394"/>
                <a:gd name="T30" fmla="*/ 28 w 364"/>
                <a:gd name="T31" fmla="*/ 394 h 394"/>
                <a:gd name="T32" fmla="*/ 328 w 364"/>
                <a:gd name="T33" fmla="*/ 394 h 394"/>
                <a:gd name="T34" fmla="*/ 348 w 364"/>
                <a:gd name="T35" fmla="*/ 388 h 394"/>
                <a:gd name="T36" fmla="*/ 362 w 364"/>
                <a:gd name="T37" fmla="*/ 372 h 394"/>
                <a:gd name="T38" fmla="*/ 364 w 364"/>
                <a:gd name="T39" fmla="*/ 144 h 394"/>
                <a:gd name="T40" fmla="*/ 362 w 364"/>
                <a:gd name="T41" fmla="*/ 130 h 394"/>
                <a:gd name="T42" fmla="*/ 348 w 364"/>
                <a:gd name="T43" fmla="*/ 114 h 394"/>
                <a:gd name="T44" fmla="*/ 328 w 364"/>
                <a:gd name="T45" fmla="*/ 108 h 394"/>
                <a:gd name="T46" fmla="*/ 108 w 364"/>
                <a:gd name="T47" fmla="*/ 230 h 394"/>
                <a:gd name="T48" fmla="*/ 134 w 364"/>
                <a:gd name="T49" fmla="*/ 212 h 394"/>
                <a:gd name="T50" fmla="*/ 134 w 364"/>
                <a:gd name="T51" fmla="*/ 194 h 394"/>
                <a:gd name="T52" fmla="*/ 120 w 364"/>
                <a:gd name="T53" fmla="*/ 178 h 394"/>
                <a:gd name="T54" fmla="*/ 122 w 364"/>
                <a:gd name="T55" fmla="*/ 72 h 394"/>
                <a:gd name="T56" fmla="*/ 140 w 364"/>
                <a:gd name="T57" fmla="*/ 44 h 394"/>
                <a:gd name="T58" fmla="*/ 172 w 364"/>
                <a:gd name="T59" fmla="*/ 28 h 394"/>
                <a:gd name="T60" fmla="*/ 196 w 364"/>
                <a:gd name="T61" fmla="*/ 28 h 394"/>
                <a:gd name="T62" fmla="*/ 226 w 364"/>
                <a:gd name="T63" fmla="*/ 44 h 394"/>
                <a:gd name="T64" fmla="*/ 242 w 364"/>
                <a:gd name="T65" fmla="*/ 72 h 394"/>
                <a:gd name="T66" fmla="*/ 242 w 364"/>
                <a:gd name="T67" fmla="*/ 176 h 394"/>
                <a:gd name="T68" fmla="*/ 228 w 364"/>
                <a:gd name="T69" fmla="*/ 194 h 394"/>
                <a:gd name="T70" fmla="*/ 228 w 364"/>
                <a:gd name="T71" fmla="*/ 212 h 394"/>
                <a:gd name="T72" fmla="*/ 254 w 364"/>
                <a:gd name="T73" fmla="*/ 230 h 394"/>
                <a:gd name="T74" fmla="*/ 274 w 364"/>
                <a:gd name="T75" fmla="*/ 220 h 394"/>
                <a:gd name="T76" fmla="*/ 282 w 364"/>
                <a:gd name="T77" fmla="*/ 202 h 394"/>
                <a:gd name="T78" fmla="*/ 274 w 364"/>
                <a:gd name="T79" fmla="*/ 182 h 394"/>
                <a:gd name="T80" fmla="*/ 268 w 364"/>
                <a:gd name="T81" fmla="*/ 84 h 394"/>
                <a:gd name="T82" fmla="*/ 254 w 364"/>
                <a:gd name="T83" fmla="*/ 38 h 394"/>
                <a:gd name="T84" fmla="*/ 216 w 364"/>
                <a:gd name="T85" fmla="*/ 8 h 394"/>
                <a:gd name="T86" fmla="*/ 184 w 364"/>
                <a:gd name="T87" fmla="*/ 0 h 394"/>
                <a:gd name="T88" fmla="*/ 136 w 364"/>
                <a:gd name="T89" fmla="*/ 14 h 394"/>
                <a:gd name="T90" fmla="*/ 102 w 364"/>
                <a:gd name="T91" fmla="*/ 52 h 394"/>
                <a:gd name="T92" fmla="*/ 94 w 364"/>
                <a:gd name="T93" fmla="*/ 178 h 394"/>
                <a:gd name="T94" fmla="*/ 84 w 364"/>
                <a:gd name="T95" fmla="*/ 188 h 394"/>
                <a:gd name="T96" fmla="*/ 80 w 364"/>
                <a:gd name="T97" fmla="*/ 202 h 394"/>
                <a:gd name="T98" fmla="*/ 98 w 364"/>
                <a:gd name="T99" fmla="*/ 226 h 394"/>
                <a:gd name="T100" fmla="*/ 138 w 364"/>
                <a:gd name="T101" fmla="*/ 134 h 394"/>
                <a:gd name="T102" fmla="*/ 138 w 364"/>
                <a:gd name="T103" fmla="*/ 108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4" h="394">
                  <a:moveTo>
                    <a:pt x="328" y="108"/>
                  </a:moveTo>
                  <a:lnTo>
                    <a:pt x="286" y="108"/>
                  </a:lnTo>
                  <a:lnTo>
                    <a:pt x="286" y="134"/>
                  </a:lnTo>
                  <a:lnTo>
                    <a:pt x="328" y="134"/>
                  </a:lnTo>
                  <a:lnTo>
                    <a:pt x="328" y="134"/>
                  </a:lnTo>
                  <a:lnTo>
                    <a:pt x="332" y="134"/>
                  </a:lnTo>
                  <a:lnTo>
                    <a:pt x="334" y="138"/>
                  </a:lnTo>
                  <a:lnTo>
                    <a:pt x="338" y="140"/>
                  </a:lnTo>
                  <a:lnTo>
                    <a:pt x="338" y="144"/>
                  </a:lnTo>
                  <a:lnTo>
                    <a:pt x="338" y="358"/>
                  </a:lnTo>
                  <a:lnTo>
                    <a:pt x="338" y="358"/>
                  </a:lnTo>
                  <a:lnTo>
                    <a:pt x="338" y="362"/>
                  </a:lnTo>
                  <a:lnTo>
                    <a:pt x="334" y="366"/>
                  </a:lnTo>
                  <a:lnTo>
                    <a:pt x="332" y="368"/>
                  </a:lnTo>
                  <a:lnTo>
                    <a:pt x="328" y="368"/>
                  </a:lnTo>
                  <a:lnTo>
                    <a:pt x="36" y="368"/>
                  </a:lnTo>
                  <a:lnTo>
                    <a:pt x="36" y="368"/>
                  </a:lnTo>
                  <a:lnTo>
                    <a:pt x="32" y="368"/>
                  </a:lnTo>
                  <a:lnTo>
                    <a:pt x="28" y="366"/>
                  </a:lnTo>
                  <a:lnTo>
                    <a:pt x="26" y="362"/>
                  </a:lnTo>
                  <a:lnTo>
                    <a:pt x="26" y="358"/>
                  </a:lnTo>
                  <a:lnTo>
                    <a:pt x="26" y="144"/>
                  </a:lnTo>
                  <a:lnTo>
                    <a:pt x="26" y="144"/>
                  </a:lnTo>
                  <a:lnTo>
                    <a:pt x="26" y="140"/>
                  </a:lnTo>
                  <a:lnTo>
                    <a:pt x="28" y="138"/>
                  </a:lnTo>
                  <a:lnTo>
                    <a:pt x="32" y="134"/>
                  </a:lnTo>
                  <a:lnTo>
                    <a:pt x="36" y="134"/>
                  </a:lnTo>
                  <a:lnTo>
                    <a:pt x="78" y="134"/>
                  </a:lnTo>
                  <a:lnTo>
                    <a:pt x="78" y="108"/>
                  </a:lnTo>
                  <a:lnTo>
                    <a:pt x="36" y="108"/>
                  </a:lnTo>
                  <a:lnTo>
                    <a:pt x="36" y="108"/>
                  </a:lnTo>
                  <a:lnTo>
                    <a:pt x="28" y="108"/>
                  </a:lnTo>
                  <a:lnTo>
                    <a:pt x="22" y="110"/>
                  </a:lnTo>
                  <a:lnTo>
                    <a:pt x="16" y="114"/>
                  </a:lnTo>
                  <a:lnTo>
                    <a:pt x="10" y="118"/>
                  </a:lnTo>
                  <a:lnTo>
                    <a:pt x="6" y="124"/>
                  </a:lnTo>
                  <a:lnTo>
                    <a:pt x="2" y="130"/>
                  </a:lnTo>
                  <a:lnTo>
                    <a:pt x="0" y="138"/>
                  </a:lnTo>
                  <a:lnTo>
                    <a:pt x="0" y="144"/>
                  </a:lnTo>
                  <a:lnTo>
                    <a:pt x="0" y="358"/>
                  </a:lnTo>
                  <a:lnTo>
                    <a:pt x="0" y="358"/>
                  </a:lnTo>
                  <a:lnTo>
                    <a:pt x="0" y="366"/>
                  </a:lnTo>
                  <a:lnTo>
                    <a:pt x="2" y="372"/>
                  </a:lnTo>
                  <a:lnTo>
                    <a:pt x="6" y="378"/>
                  </a:lnTo>
                  <a:lnTo>
                    <a:pt x="10" y="384"/>
                  </a:lnTo>
                  <a:lnTo>
                    <a:pt x="16" y="388"/>
                  </a:lnTo>
                  <a:lnTo>
                    <a:pt x="22" y="392"/>
                  </a:lnTo>
                  <a:lnTo>
                    <a:pt x="28" y="394"/>
                  </a:lnTo>
                  <a:lnTo>
                    <a:pt x="36" y="394"/>
                  </a:lnTo>
                  <a:lnTo>
                    <a:pt x="328" y="394"/>
                  </a:lnTo>
                  <a:lnTo>
                    <a:pt x="328" y="394"/>
                  </a:lnTo>
                  <a:lnTo>
                    <a:pt x="334" y="394"/>
                  </a:lnTo>
                  <a:lnTo>
                    <a:pt x="342" y="392"/>
                  </a:lnTo>
                  <a:lnTo>
                    <a:pt x="348" y="388"/>
                  </a:lnTo>
                  <a:lnTo>
                    <a:pt x="354" y="384"/>
                  </a:lnTo>
                  <a:lnTo>
                    <a:pt x="358" y="378"/>
                  </a:lnTo>
                  <a:lnTo>
                    <a:pt x="362" y="372"/>
                  </a:lnTo>
                  <a:lnTo>
                    <a:pt x="364" y="366"/>
                  </a:lnTo>
                  <a:lnTo>
                    <a:pt x="364" y="358"/>
                  </a:lnTo>
                  <a:lnTo>
                    <a:pt x="364" y="144"/>
                  </a:lnTo>
                  <a:lnTo>
                    <a:pt x="364" y="144"/>
                  </a:lnTo>
                  <a:lnTo>
                    <a:pt x="364" y="138"/>
                  </a:lnTo>
                  <a:lnTo>
                    <a:pt x="362" y="130"/>
                  </a:lnTo>
                  <a:lnTo>
                    <a:pt x="358" y="124"/>
                  </a:lnTo>
                  <a:lnTo>
                    <a:pt x="354" y="118"/>
                  </a:lnTo>
                  <a:lnTo>
                    <a:pt x="348" y="114"/>
                  </a:lnTo>
                  <a:lnTo>
                    <a:pt x="342" y="110"/>
                  </a:lnTo>
                  <a:lnTo>
                    <a:pt x="334" y="108"/>
                  </a:lnTo>
                  <a:lnTo>
                    <a:pt x="328" y="108"/>
                  </a:lnTo>
                  <a:lnTo>
                    <a:pt x="328" y="108"/>
                  </a:lnTo>
                  <a:close/>
                  <a:moveTo>
                    <a:pt x="108" y="230"/>
                  </a:moveTo>
                  <a:lnTo>
                    <a:pt x="108" y="230"/>
                  </a:lnTo>
                  <a:lnTo>
                    <a:pt x="118" y="226"/>
                  </a:lnTo>
                  <a:lnTo>
                    <a:pt x="128" y="220"/>
                  </a:lnTo>
                  <a:lnTo>
                    <a:pt x="134" y="212"/>
                  </a:lnTo>
                  <a:lnTo>
                    <a:pt x="136" y="202"/>
                  </a:lnTo>
                  <a:lnTo>
                    <a:pt x="136" y="202"/>
                  </a:lnTo>
                  <a:lnTo>
                    <a:pt x="134" y="194"/>
                  </a:lnTo>
                  <a:lnTo>
                    <a:pt x="132" y="188"/>
                  </a:lnTo>
                  <a:lnTo>
                    <a:pt x="126" y="182"/>
                  </a:lnTo>
                  <a:lnTo>
                    <a:pt x="120" y="178"/>
                  </a:lnTo>
                  <a:lnTo>
                    <a:pt x="120" y="84"/>
                  </a:lnTo>
                  <a:lnTo>
                    <a:pt x="120" y="84"/>
                  </a:lnTo>
                  <a:lnTo>
                    <a:pt x="122" y="72"/>
                  </a:lnTo>
                  <a:lnTo>
                    <a:pt x="126" y="62"/>
                  </a:lnTo>
                  <a:lnTo>
                    <a:pt x="132" y="52"/>
                  </a:lnTo>
                  <a:lnTo>
                    <a:pt x="140" y="44"/>
                  </a:lnTo>
                  <a:lnTo>
                    <a:pt x="150" y="36"/>
                  </a:lnTo>
                  <a:lnTo>
                    <a:pt x="162" y="32"/>
                  </a:lnTo>
                  <a:lnTo>
                    <a:pt x="172" y="28"/>
                  </a:lnTo>
                  <a:lnTo>
                    <a:pt x="184" y="26"/>
                  </a:lnTo>
                  <a:lnTo>
                    <a:pt x="184" y="26"/>
                  </a:lnTo>
                  <a:lnTo>
                    <a:pt x="196" y="28"/>
                  </a:lnTo>
                  <a:lnTo>
                    <a:pt x="206" y="32"/>
                  </a:lnTo>
                  <a:lnTo>
                    <a:pt x="216" y="36"/>
                  </a:lnTo>
                  <a:lnTo>
                    <a:pt x="226" y="44"/>
                  </a:lnTo>
                  <a:lnTo>
                    <a:pt x="232" y="52"/>
                  </a:lnTo>
                  <a:lnTo>
                    <a:pt x="238" y="62"/>
                  </a:lnTo>
                  <a:lnTo>
                    <a:pt x="242" y="72"/>
                  </a:lnTo>
                  <a:lnTo>
                    <a:pt x="242" y="84"/>
                  </a:lnTo>
                  <a:lnTo>
                    <a:pt x="242" y="176"/>
                  </a:lnTo>
                  <a:lnTo>
                    <a:pt x="242" y="176"/>
                  </a:lnTo>
                  <a:lnTo>
                    <a:pt x="236" y="180"/>
                  </a:lnTo>
                  <a:lnTo>
                    <a:pt x="230" y="186"/>
                  </a:lnTo>
                  <a:lnTo>
                    <a:pt x="228" y="194"/>
                  </a:lnTo>
                  <a:lnTo>
                    <a:pt x="226" y="202"/>
                  </a:lnTo>
                  <a:lnTo>
                    <a:pt x="226" y="202"/>
                  </a:lnTo>
                  <a:lnTo>
                    <a:pt x="228" y="212"/>
                  </a:lnTo>
                  <a:lnTo>
                    <a:pt x="234" y="220"/>
                  </a:lnTo>
                  <a:lnTo>
                    <a:pt x="244" y="226"/>
                  </a:lnTo>
                  <a:lnTo>
                    <a:pt x="254" y="230"/>
                  </a:lnTo>
                  <a:lnTo>
                    <a:pt x="254" y="230"/>
                  </a:lnTo>
                  <a:lnTo>
                    <a:pt x="264" y="226"/>
                  </a:lnTo>
                  <a:lnTo>
                    <a:pt x="274" y="220"/>
                  </a:lnTo>
                  <a:lnTo>
                    <a:pt x="280" y="212"/>
                  </a:lnTo>
                  <a:lnTo>
                    <a:pt x="282" y="202"/>
                  </a:lnTo>
                  <a:lnTo>
                    <a:pt x="282" y="202"/>
                  </a:lnTo>
                  <a:lnTo>
                    <a:pt x="280" y="194"/>
                  </a:lnTo>
                  <a:lnTo>
                    <a:pt x="278" y="188"/>
                  </a:lnTo>
                  <a:lnTo>
                    <a:pt x="274" y="182"/>
                  </a:lnTo>
                  <a:lnTo>
                    <a:pt x="268" y="178"/>
                  </a:lnTo>
                  <a:lnTo>
                    <a:pt x="268" y="84"/>
                  </a:lnTo>
                  <a:lnTo>
                    <a:pt x="268" y="84"/>
                  </a:lnTo>
                  <a:lnTo>
                    <a:pt x="266" y="66"/>
                  </a:lnTo>
                  <a:lnTo>
                    <a:pt x="262" y="52"/>
                  </a:lnTo>
                  <a:lnTo>
                    <a:pt x="254" y="38"/>
                  </a:lnTo>
                  <a:lnTo>
                    <a:pt x="244" y="24"/>
                  </a:lnTo>
                  <a:lnTo>
                    <a:pt x="232" y="14"/>
                  </a:lnTo>
                  <a:lnTo>
                    <a:pt x="216" y="8"/>
                  </a:lnTo>
                  <a:lnTo>
                    <a:pt x="202" y="2"/>
                  </a:lnTo>
                  <a:lnTo>
                    <a:pt x="184" y="0"/>
                  </a:lnTo>
                  <a:lnTo>
                    <a:pt x="184" y="0"/>
                  </a:lnTo>
                  <a:lnTo>
                    <a:pt x="168" y="2"/>
                  </a:lnTo>
                  <a:lnTo>
                    <a:pt x="152" y="8"/>
                  </a:lnTo>
                  <a:lnTo>
                    <a:pt x="136" y="14"/>
                  </a:lnTo>
                  <a:lnTo>
                    <a:pt x="122" y="24"/>
                  </a:lnTo>
                  <a:lnTo>
                    <a:pt x="112" y="38"/>
                  </a:lnTo>
                  <a:lnTo>
                    <a:pt x="102" y="52"/>
                  </a:lnTo>
                  <a:lnTo>
                    <a:pt x="96" y="66"/>
                  </a:lnTo>
                  <a:lnTo>
                    <a:pt x="94" y="84"/>
                  </a:lnTo>
                  <a:lnTo>
                    <a:pt x="94" y="178"/>
                  </a:lnTo>
                  <a:lnTo>
                    <a:pt x="94" y="178"/>
                  </a:lnTo>
                  <a:lnTo>
                    <a:pt x="88" y="182"/>
                  </a:lnTo>
                  <a:lnTo>
                    <a:pt x="84" y="188"/>
                  </a:lnTo>
                  <a:lnTo>
                    <a:pt x="82" y="194"/>
                  </a:lnTo>
                  <a:lnTo>
                    <a:pt x="80" y="202"/>
                  </a:lnTo>
                  <a:lnTo>
                    <a:pt x="80" y="202"/>
                  </a:lnTo>
                  <a:lnTo>
                    <a:pt x="82" y="212"/>
                  </a:lnTo>
                  <a:lnTo>
                    <a:pt x="88" y="220"/>
                  </a:lnTo>
                  <a:lnTo>
                    <a:pt x="98" y="226"/>
                  </a:lnTo>
                  <a:lnTo>
                    <a:pt x="108" y="230"/>
                  </a:lnTo>
                  <a:lnTo>
                    <a:pt x="108" y="230"/>
                  </a:lnTo>
                  <a:close/>
                  <a:moveTo>
                    <a:pt x="138" y="134"/>
                  </a:moveTo>
                  <a:lnTo>
                    <a:pt x="224" y="134"/>
                  </a:lnTo>
                  <a:lnTo>
                    <a:pt x="224" y="108"/>
                  </a:lnTo>
                  <a:lnTo>
                    <a:pt x="138" y="108"/>
                  </a:lnTo>
                  <a:lnTo>
                    <a:pt x="138" y="134"/>
                  </a:lnTo>
                  <a:close/>
                </a:path>
              </a:pathLst>
            </a:custGeom>
            <a:solidFill>
              <a:srgbClr val="5C2D91">
                <a:lumMod val="60000"/>
                <a:lumOff val="40000"/>
              </a:srgbClr>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grpSp>
        <p:nvGrpSpPr>
          <p:cNvPr id="69" name="Group 28"/>
          <p:cNvGrpSpPr/>
          <p:nvPr/>
        </p:nvGrpSpPr>
        <p:grpSpPr>
          <a:xfrm>
            <a:off x="1" y="1399848"/>
            <a:ext cx="12192000" cy="1809250"/>
            <a:chOff x="-4161" y="3338869"/>
            <a:chExt cx="12196161" cy="1773936"/>
          </a:xfrm>
        </p:grpSpPr>
        <p:pic>
          <p:nvPicPr>
            <p:cNvPr id="70" name="Picture 6"/>
            <p:cNvPicPr>
              <a:picLocks noChangeAspect="1"/>
            </p:cNvPicPr>
            <p:nvPr/>
          </p:nvPicPr>
          <p:blipFill rotWithShape="1">
            <a:blip r:embed="rId2" cstate="print">
              <a:grayscl/>
              <a:extLst>
                <a:ext uri="{28A0092B-C50C-407E-A947-70E740481C1C}">
                  <a14:useLocalDpi xmlns:a14="http://schemas.microsoft.com/office/drawing/2010/main" val="0"/>
                </a:ext>
              </a:extLst>
            </a:blip>
            <a:srcRect l="1058" t="6199" r="1259" b="3707"/>
            <a:stretch/>
          </p:blipFill>
          <p:spPr>
            <a:xfrm>
              <a:off x="9572593" y="3338869"/>
              <a:ext cx="2619407" cy="1737360"/>
            </a:xfrm>
            <a:prstGeom prst="rect">
              <a:avLst/>
            </a:prstGeom>
          </p:spPr>
        </p:pic>
        <p:pic>
          <p:nvPicPr>
            <p:cNvPr id="71" name="Picture 31"/>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467265" y="3338869"/>
              <a:ext cx="2340058" cy="1737360"/>
            </a:xfrm>
            <a:prstGeom prst="rect">
              <a:avLst/>
            </a:prstGeom>
          </p:spPr>
        </p:pic>
        <p:pic>
          <p:nvPicPr>
            <p:cNvPr id="72" name="Picture 32"/>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2436051" y="3338869"/>
              <a:ext cx="3487441" cy="1737360"/>
            </a:xfrm>
            <a:prstGeom prst="rect">
              <a:avLst/>
            </a:prstGeom>
            <a:ln>
              <a:noFill/>
            </a:ln>
            <a:effectLst>
              <a:outerShdw blurRad="292100" dist="139700" dir="2700000" algn="tl" rotWithShape="0">
                <a:srgbClr val="333333">
                  <a:alpha val="65000"/>
                </a:srgbClr>
              </a:outerShdw>
            </a:effectLst>
          </p:spPr>
        </p:pic>
        <p:pic>
          <p:nvPicPr>
            <p:cNvPr id="73" name="Picture 33"/>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0" y="3338869"/>
              <a:ext cx="3483793" cy="1737360"/>
            </a:xfrm>
            <a:prstGeom prst="rect">
              <a:avLst/>
            </a:prstGeom>
            <a:ln>
              <a:noFill/>
            </a:ln>
            <a:effectLst>
              <a:outerShdw blurRad="292100" dist="139700" dir="2700000" algn="tl" rotWithShape="0">
                <a:srgbClr val="333333">
                  <a:alpha val="65000"/>
                </a:srgbClr>
              </a:outerShdw>
            </a:effectLst>
          </p:spPr>
        </p:pic>
        <p:pic>
          <p:nvPicPr>
            <p:cNvPr id="74" name="Picture 34"/>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5818499" y="3338869"/>
              <a:ext cx="861273" cy="1773936"/>
            </a:xfrm>
            <a:prstGeom prst="rect">
              <a:avLst/>
            </a:prstGeom>
          </p:spPr>
        </p:pic>
        <p:pic>
          <p:nvPicPr>
            <p:cNvPr id="75" name="Picture 35"/>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6570961" y="3338869"/>
              <a:ext cx="947583" cy="1773936"/>
            </a:xfrm>
            <a:prstGeom prst="rect">
              <a:avLst/>
            </a:prstGeom>
          </p:spPr>
        </p:pic>
        <p:cxnSp>
          <p:nvCxnSpPr>
            <p:cNvPr id="76" name="Straight Connector 36"/>
            <p:cNvCxnSpPr/>
            <p:nvPr/>
          </p:nvCxnSpPr>
          <p:spPr>
            <a:xfrm>
              <a:off x="-4161" y="5092905"/>
              <a:ext cx="12195297" cy="0"/>
            </a:xfrm>
            <a:prstGeom prst="line">
              <a:avLst/>
            </a:prstGeom>
            <a:noFill/>
            <a:ln w="57150" cap="flat" cmpd="sng" algn="ctr">
              <a:solidFill>
                <a:srgbClr val="5C2D91">
                  <a:lumMod val="60000"/>
                  <a:lumOff val="40000"/>
                </a:srgbClr>
              </a:solidFill>
              <a:prstDash val="solid"/>
              <a:headEnd type="none"/>
              <a:tailEnd type="none"/>
            </a:ln>
            <a:effectLst/>
          </p:spPr>
        </p:cxnSp>
        <p:cxnSp>
          <p:nvCxnSpPr>
            <p:cNvPr id="77" name="Straight Connector 37"/>
            <p:cNvCxnSpPr/>
            <p:nvPr/>
          </p:nvCxnSpPr>
          <p:spPr>
            <a:xfrm>
              <a:off x="-3297" y="3338869"/>
              <a:ext cx="12195297" cy="0"/>
            </a:xfrm>
            <a:prstGeom prst="line">
              <a:avLst/>
            </a:prstGeom>
            <a:noFill/>
            <a:ln w="57150" cap="flat" cmpd="sng" algn="ctr">
              <a:solidFill>
                <a:srgbClr val="5C2D91">
                  <a:lumMod val="60000"/>
                  <a:lumOff val="40000"/>
                </a:srgbClr>
              </a:solidFill>
              <a:prstDash val="solid"/>
              <a:headEnd type="none"/>
              <a:tailEnd type="none"/>
            </a:ln>
            <a:effectLst/>
          </p:spPr>
        </p:cxnSp>
      </p:grpSp>
    </p:spTree>
    <p:extLst>
      <p:ext uri="{BB962C8B-B14F-4D97-AF65-F5344CB8AC3E}">
        <p14:creationId xmlns:p14="http://schemas.microsoft.com/office/powerpoint/2010/main" val="327682279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750" fill="hold"/>
                                        <p:tgtEl>
                                          <p:spTgt spid="64"/>
                                        </p:tgtEl>
                                        <p:attrNameLst>
                                          <p:attrName>ppt_x</p:attrName>
                                        </p:attrNameLst>
                                      </p:cBhvr>
                                      <p:tavLst>
                                        <p:tav tm="0">
                                          <p:val>
                                            <p:strVal val="#ppt_x"/>
                                          </p:val>
                                        </p:tav>
                                        <p:tav tm="100000">
                                          <p:val>
                                            <p:strVal val="#ppt_x"/>
                                          </p:val>
                                        </p:tav>
                                      </p:tavLst>
                                    </p:anim>
                                    <p:anim calcmode="lin" valueType="num">
                                      <p:cBhvr additive="base">
                                        <p:cTn id="8" dur="750" fill="hold"/>
                                        <p:tgtEl>
                                          <p:spTgt spid="6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750" fill="hold"/>
                                        <p:tgtEl>
                                          <p:spTgt spid="59"/>
                                        </p:tgtEl>
                                        <p:attrNameLst>
                                          <p:attrName>ppt_x</p:attrName>
                                        </p:attrNameLst>
                                      </p:cBhvr>
                                      <p:tavLst>
                                        <p:tav tm="0">
                                          <p:val>
                                            <p:strVal val="#ppt_x"/>
                                          </p:val>
                                        </p:tav>
                                        <p:tav tm="100000">
                                          <p:val>
                                            <p:strVal val="#ppt_x"/>
                                          </p:val>
                                        </p:tav>
                                      </p:tavLst>
                                    </p:anim>
                                    <p:anim calcmode="lin" valueType="num">
                                      <p:cBhvr additive="base">
                                        <p:cTn id="12" dur="75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…lo que viene en 2015</a:t>
            </a:r>
            <a:endParaRPr lang="es-ES" dirty="0"/>
          </a:p>
        </p:txBody>
      </p:sp>
      <p:grpSp>
        <p:nvGrpSpPr>
          <p:cNvPr id="51" name="Group 14"/>
          <p:cNvGrpSpPr/>
          <p:nvPr/>
        </p:nvGrpSpPr>
        <p:grpSpPr>
          <a:xfrm>
            <a:off x="-1138121" y="2463347"/>
            <a:ext cx="2027624" cy="640080"/>
            <a:chOff x="-924704" y="2278062"/>
            <a:chExt cx="2027624" cy="640080"/>
          </a:xfrm>
        </p:grpSpPr>
        <p:sp>
          <p:nvSpPr>
            <p:cNvPr id="52" name="Rectangle 3"/>
            <p:cNvSpPr/>
            <p:nvPr/>
          </p:nvSpPr>
          <p:spPr>
            <a:xfrm>
              <a:off x="1037299" y="2278062"/>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smtClean="0">
                <a:ln>
                  <a:noFill/>
                </a:ln>
                <a:effectLst/>
                <a:uLnTx/>
                <a:uFillTx/>
                <a:latin typeface="Segoe UI"/>
                <a:ea typeface="+mn-ea"/>
                <a:cs typeface="+mn-cs"/>
              </a:endParaRPr>
            </a:p>
          </p:txBody>
        </p:sp>
        <p:sp>
          <p:nvSpPr>
            <p:cNvPr id="53" name="TextBox 4"/>
            <p:cNvSpPr txBox="1"/>
            <p:nvPr/>
          </p:nvSpPr>
          <p:spPr>
            <a:xfrm>
              <a:off x="-924704" y="2354775"/>
              <a:ext cx="1984863" cy="523220"/>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Descubre</a:t>
              </a:r>
              <a:endParaRPr lang="es-ES" sz="1400" kern="0" dirty="0" smtClean="0">
                <a:latin typeface="Segoe UI"/>
                <a:cs typeface="Segoe UI" panose="020B0502040204020203" pitchFamily="34" charset="0"/>
              </a:endParaRPr>
            </a:p>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Grupos</a:t>
              </a:r>
            </a:p>
          </p:txBody>
        </p:sp>
      </p:grpSp>
      <p:grpSp>
        <p:nvGrpSpPr>
          <p:cNvPr id="54" name="Group 15"/>
          <p:cNvGrpSpPr/>
          <p:nvPr/>
        </p:nvGrpSpPr>
        <p:grpSpPr>
          <a:xfrm>
            <a:off x="4677233" y="2392466"/>
            <a:ext cx="2065244" cy="738664"/>
            <a:chOff x="4925580" y="2152317"/>
            <a:chExt cx="2065244" cy="738664"/>
          </a:xfrm>
        </p:grpSpPr>
        <p:sp>
          <p:nvSpPr>
            <p:cNvPr id="55" name="Rectangle 10"/>
            <p:cNvSpPr/>
            <p:nvPr/>
          </p:nvSpPr>
          <p:spPr>
            <a:xfrm>
              <a:off x="6925203" y="2183051"/>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smtClean="0">
                <a:ln>
                  <a:noFill/>
                </a:ln>
                <a:effectLst/>
                <a:uLnTx/>
                <a:uFillTx/>
                <a:latin typeface="Segoe UI"/>
                <a:ea typeface="+mn-ea"/>
                <a:cs typeface="+mn-cs"/>
              </a:endParaRPr>
            </a:p>
          </p:txBody>
        </p:sp>
        <p:sp>
          <p:nvSpPr>
            <p:cNvPr id="56" name="TextBox 11"/>
            <p:cNvSpPr txBox="1"/>
            <p:nvPr/>
          </p:nvSpPr>
          <p:spPr>
            <a:xfrm>
              <a:off x="4925580" y="2152317"/>
              <a:ext cx="1984863" cy="738664"/>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Aprende</a:t>
              </a:r>
              <a:r>
                <a:rPr kumimoji="0" lang="es-ES" sz="1400" b="0" i="0" u="none" strike="noStrike" kern="0" cap="none" spc="0" normalizeH="0" noProof="0" dirty="0" smtClean="0">
                  <a:ln>
                    <a:noFill/>
                  </a:ln>
                  <a:effectLst/>
                  <a:uLnTx/>
                  <a:uFillTx/>
                  <a:latin typeface="Segoe UI"/>
                  <a:cs typeface="Segoe UI" panose="020B0502040204020203" pitchFamily="34" charset="0"/>
                </a:rPr>
                <a:t> +</a:t>
              </a:r>
            </a:p>
            <a:p>
              <a:pPr marL="0" marR="0" lvl="0" indent="0" algn="r" defTabSz="914367" eaLnBrk="1" fontAlgn="auto" latinLnBrk="0" hangingPunct="1">
                <a:lnSpc>
                  <a:spcPct val="100000"/>
                </a:lnSpc>
                <a:spcBef>
                  <a:spcPts val="0"/>
                </a:spcBef>
                <a:spcAft>
                  <a:spcPts val="0"/>
                </a:spcAft>
                <a:buClrTx/>
                <a:buSzTx/>
                <a:buFontTx/>
                <a:buNone/>
                <a:tabLst/>
                <a:defRPr/>
              </a:pPr>
              <a:r>
                <a:rPr lang="es-ES" sz="1400" kern="0" noProof="0" dirty="0" smtClean="0">
                  <a:latin typeface="Segoe UI"/>
                  <a:cs typeface="Segoe UI" panose="020B0502040204020203" pitchFamily="34" charset="0"/>
                </a:rPr>
                <a:t>A través de </a:t>
              </a:r>
            </a:p>
            <a:p>
              <a:pPr marL="0" marR="0" lvl="0" indent="0" algn="r" defTabSz="914367" eaLnBrk="1" fontAlgn="auto" latinLnBrk="0" hangingPunct="1">
                <a:lnSpc>
                  <a:spcPct val="100000"/>
                </a:lnSpc>
                <a:spcBef>
                  <a:spcPts val="0"/>
                </a:spcBef>
                <a:spcAft>
                  <a:spcPts val="0"/>
                </a:spcAft>
                <a:buClrTx/>
                <a:buSzTx/>
                <a:buFontTx/>
                <a:buNone/>
                <a:tabLst/>
                <a:defRPr/>
              </a:pPr>
              <a:r>
                <a:rPr lang="es-ES" sz="1400" kern="0" noProof="0" dirty="0" smtClean="0">
                  <a:latin typeface="Segoe UI"/>
                  <a:cs typeface="Segoe UI" panose="020B0502040204020203" pitchFamily="34" charset="0"/>
                </a:rPr>
                <a:t>su perfil</a:t>
              </a:r>
              <a:endParaRPr kumimoji="0" lang="es-ES" sz="1400" b="0" i="0" u="none" strike="noStrike" kern="0" cap="none" spc="0" normalizeH="0" baseline="0" noProof="0" dirty="0" smtClean="0">
                <a:ln>
                  <a:noFill/>
                </a:ln>
                <a:effectLst/>
                <a:uLnTx/>
                <a:uFillTx/>
                <a:latin typeface="Segoe UI"/>
                <a:cs typeface="Segoe UI" panose="020B0502040204020203" pitchFamily="34" charset="0"/>
              </a:endParaRPr>
            </a:p>
          </p:txBody>
        </p:sp>
      </p:grpSp>
      <p:pic>
        <p:nvPicPr>
          <p:cNvPr id="80"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1791" y="1419722"/>
            <a:ext cx="5317369" cy="2651760"/>
          </a:xfrm>
          <a:prstGeom prst="rect">
            <a:avLst/>
          </a:prstGeom>
          <a:ln>
            <a:noFill/>
          </a:ln>
          <a:effectLst>
            <a:outerShdw blurRad="292100" dist="139700" dir="2700000" algn="tl" rotWithShape="0">
              <a:srgbClr val="333333">
                <a:alpha val="65000"/>
              </a:srgbClr>
            </a:outerShdw>
          </a:effectLst>
        </p:spPr>
      </p:pic>
      <p:pic>
        <p:nvPicPr>
          <p:cNvPr id="81"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528" y="1419722"/>
            <a:ext cx="4419602" cy="2651760"/>
          </a:xfrm>
          <a:prstGeom prst="rect">
            <a:avLst/>
          </a:prstGeom>
          <a:ln>
            <a:noFill/>
          </a:ln>
          <a:effectLst>
            <a:outerShdw blurRad="292100" dist="139700" dir="2700000" algn="tl" rotWithShape="0">
              <a:srgbClr val="333333">
                <a:alpha val="65000"/>
              </a:srgbClr>
            </a:outerShdw>
          </a:effectLst>
        </p:spPr>
      </p:pic>
      <p:grpSp>
        <p:nvGrpSpPr>
          <p:cNvPr id="82" name="Group 16"/>
          <p:cNvGrpSpPr/>
          <p:nvPr/>
        </p:nvGrpSpPr>
        <p:grpSpPr>
          <a:xfrm>
            <a:off x="779734" y="4975198"/>
            <a:ext cx="2291994" cy="814235"/>
            <a:chOff x="807324" y="5308543"/>
            <a:chExt cx="2291994" cy="814235"/>
          </a:xfrm>
        </p:grpSpPr>
        <p:sp>
          <p:nvSpPr>
            <p:cNvPr id="83" name="Rectangle 12"/>
            <p:cNvSpPr/>
            <p:nvPr/>
          </p:nvSpPr>
          <p:spPr>
            <a:xfrm>
              <a:off x="3033697" y="5308543"/>
              <a:ext cx="65621" cy="640080"/>
            </a:xfrm>
            <a:prstGeom prst="rect">
              <a:avLst/>
            </a:prstGeom>
            <a:solidFill>
              <a:srgbClr val="5C2D91">
                <a:lumMod val="60000"/>
                <a:lumOff val="4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s-ES" sz="1765" b="0" i="0" u="none" strike="noStrike" kern="0" cap="none" spc="0" normalizeH="0" baseline="0" noProof="0" dirty="0" smtClean="0">
                <a:ln>
                  <a:noFill/>
                </a:ln>
                <a:effectLst/>
                <a:uLnTx/>
                <a:uFillTx/>
                <a:latin typeface="Segoe UI"/>
                <a:ea typeface="+mn-ea"/>
                <a:cs typeface="+mn-cs"/>
              </a:endParaRPr>
            </a:p>
          </p:txBody>
        </p:sp>
        <p:sp>
          <p:nvSpPr>
            <p:cNvPr id="84" name="TextBox 13"/>
            <p:cNvSpPr txBox="1"/>
            <p:nvPr/>
          </p:nvSpPr>
          <p:spPr>
            <a:xfrm>
              <a:off x="807324" y="5384114"/>
              <a:ext cx="2259183" cy="738664"/>
            </a:xfrm>
            <a:prstGeom prst="rect">
              <a:avLst/>
            </a:prstGeom>
            <a:noFill/>
          </p:spPr>
          <p:txBody>
            <a:bodyPr wrap="square"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Las</a:t>
              </a:r>
              <a:r>
                <a:rPr kumimoji="0" lang="es-ES" sz="1400" b="0" i="0" u="none" strike="noStrike" kern="0" cap="none" spc="0" normalizeH="0" noProof="0" dirty="0" smtClean="0">
                  <a:ln>
                    <a:noFill/>
                  </a:ln>
                  <a:effectLst/>
                  <a:uLnTx/>
                  <a:uFillTx/>
                  <a:latin typeface="Segoe UI"/>
                  <a:cs typeface="Segoe UI" panose="020B0502040204020203" pitchFamily="34" charset="0"/>
                </a:rPr>
                <a:t> actividades clave del Grupo + Arriba</a:t>
              </a:r>
              <a:endParaRPr kumimoji="0" lang="es-ES" sz="1400" b="0" i="0" u="none" strike="noStrike" kern="0" cap="none" spc="0" normalizeH="0" baseline="0" noProof="0" dirty="0" smtClean="0">
                <a:ln>
                  <a:noFill/>
                </a:ln>
                <a:effectLst/>
                <a:uLnTx/>
                <a:uFillTx/>
                <a:latin typeface="Segoe UI"/>
                <a:cs typeface="Segoe UI" panose="020B0502040204020203" pitchFamily="34" charset="0"/>
              </a:endParaRPr>
            </a:p>
            <a:p>
              <a:pPr marL="0" marR="0" lvl="0" indent="0" algn="r" defTabSz="914367"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smtClean="0">
                  <a:ln>
                    <a:noFill/>
                  </a:ln>
                  <a:effectLst/>
                  <a:uLnTx/>
                  <a:uFillTx/>
                  <a:latin typeface="Segoe UI"/>
                  <a:cs typeface="Segoe UI" panose="020B0502040204020203" pitchFamily="34" charset="0"/>
                </a:rPr>
                <a:t> </a:t>
              </a:r>
            </a:p>
          </p:txBody>
        </p:sp>
      </p:grpSp>
      <p:pic>
        <p:nvPicPr>
          <p:cNvPr id="85"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7329" y="3784199"/>
            <a:ext cx="5873586" cy="2926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9556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Un poco de IT…Administración de Grupos</a:t>
            </a:r>
            <a:endParaRPr lang="es-ES" dirty="0"/>
          </a:p>
        </p:txBody>
      </p:sp>
      <p:sp>
        <p:nvSpPr>
          <p:cNvPr id="21" name="Text Placeholder 2"/>
          <p:cNvSpPr txBox="1">
            <a:spLocks/>
          </p:cNvSpPr>
          <p:nvPr/>
        </p:nvSpPr>
        <p:spPr>
          <a:xfrm>
            <a:off x="274638" y="1212850"/>
            <a:ext cx="4800599" cy="4262705"/>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s-ES" sz="3600" b="0" i="0" u="none" strike="noStrike" kern="1200" cap="none" spc="0" normalizeH="0" baseline="0" dirty="0" smtClean="0">
                <a:ln>
                  <a:noFill/>
                </a:ln>
                <a:solidFill>
                  <a:schemeClr val="tx1"/>
                </a:solidFill>
                <a:effectLst/>
                <a:uLnTx/>
                <a:uFillTx/>
                <a:latin typeface="Segoe UI Light"/>
                <a:ea typeface="+mn-ea"/>
                <a:cs typeface="+mn-cs"/>
              </a:rPr>
              <a:t>A través de la UI</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800" b="0" i="0" u="none" strike="noStrike" kern="1200" cap="none" spc="0" normalizeH="0" baseline="0" noProof="0" dirty="0" smtClean="0">
                <a:ln>
                  <a:noFill/>
                </a:ln>
                <a:solidFill>
                  <a:schemeClr val="tx1"/>
                </a:solidFill>
                <a:effectLst/>
                <a:uLnTx/>
                <a:uFillTx/>
                <a:latin typeface="Segoe UI"/>
                <a:ea typeface="+mn-ea"/>
                <a:cs typeface="+mn-cs"/>
              </a:rPr>
              <a:t>Centro de Admin.</a:t>
            </a:r>
            <a:r>
              <a:rPr kumimoji="0" lang="en-US" sz="1800" b="0" i="0" u="none" strike="noStrike" kern="1200" cap="none" spc="0" normalizeH="0" noProof="0" dirty="0" smtClean="0">
                <a:ln>
                  <a:noFill/>
                </a:ln>
                <a:solidFill>
                  <a:schemeClr val="tx1"/>
                </a:solidFill>
                <a:effectLst/>
                <a:uLnTx/>
                <a:uFillTx/>
                <a:latin typeface="Segoe UI"/>
                <a:ea typeface="+mn-ea"/>
                <a:cs typeface="+mn-cs"/>
              </a:rPr>
              <a:t> de O365 </a:t>
            </a:r>
            <a:r>
              <a:rPr kumimoji="0" lang="en-US" sz="1800" b="0" i="0" u="none" strike="noStrike" kern="1200" cap="none" spc="0" normalizeH="0" baseline="0" noProof="0" dirty="0" smtClean="0">
                <a:ln>
                  <a:noFill/>
                </a:ln>
                <a:solidFill>
                  <a:schemeClr val="tx1"/>
                </a:solidFill>
                <a:effectLst/>
                <a:uLnTx/>
                <a:uFillTx/>
                <a:latin typeface="Segoe UI"/>
                <a:ea typeface="+mn-ea"/>
                <a:cs typeface="+mn-cs"/>
              </a:rPr>
              <a:t>(no EAC)</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lang="es-ES" sz="1800" dirty="0" smtClean="0">
                <a:solidFill>
                  <a:schemeClr val="tx1"/>
                </a:solidFill>
                <a:latin typeface="Segoe UI"/>
              </a:rPr>
              <a:t>Portal de </a:t>
            </a:r>
            <a:r>
              <a:rPr lang="es-ES" sz="1800" dirty="0" err="1" smtClean="0">
                <a:solidFill>
                  <a:schemeClr val="tx1"/>
                </a:solidFill>
                <a:latin typeface="Segoe UI"/>
              </a:rPr>
              <a:t>Admin</a:t>
            </a:r>
            <a:r>
              <a:rPr lang="es-ES" sz="1800" dirty="0" smtClean="0">
                <a:solidFill>
                  <a:schemeClr val="tx1"/>
                </a:solidFill>
                <a:latin typeface="Segoe UI"/>
              </a:rPr>
              <a:t>. De AAD / Panel de acceso de AAD</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endParaRPr kumimoji="0" lang="en-US" sz="2000" b="0" i="0" u="none" strike="noStrike" kern="1200" cap="none" spc="0" normalizeH="0" baseline="0" noProof="0" dirty="0" smtClean="0">
              <a:ln>
                <a:noFill/>
              </a:ln>
              <a:solidFill>
                <a:schemeClr val="tx1"/>
              </a:solidFill>
              <a:effectLst/>
              <a:uLnTx/>
              <a:uFillTx/>
              <a:latin typeface="Segoe UI"/>
              <a:ea typeface="+mn-ea"/>
              <a:cs typeface="+mn-cs"/>
            </a:endParaRPr>
          </a:p>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3600" dirty="0" smtClean="0">
                <a:solidFill>
                  <a:schemeClr val="tx1"/>
                </a:solidFill>
                <a:latin typeface="Segoe UI Light"/>
              </a:rPr>
              <a:t>PowerShell + DEV</a:t>
            </a:r>
            <a:endParaRPr kumimoji="0" lang="en-US" sz="3600" b="0" i="0" u="none" strike="noStrike" kern="1200" cap="none" spc="0" normalizeH="0" baseline="0" noProof="0" dirty="0" smtClean="0">
              <a:ln>
                <a:noFill/>
              </a:ln>
              <a:solidFill>
                <a:schemeClr val="tx1"/>
              </a:solidFill>
              <a:effectLst/>
              <a:uLnTx/>
              <a:uFillTx/>
              <a:latin typeface="Segoe UI Light"/>
            </a:endParaRP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s-ES" sz="1800" b="0" i="0" u="none" strike="noStrike" kern="1200" cap="none" spc="0" normalizeH="0" baseline="0" dirty="0" err="1" smtClean="0">
                <a:ln>
                  <a:noFill/>
                </a:ln>
                <a:solidFill>
                  <a:schemeClr val="tx1"/>
                </a:solidFill>
                <a:effectLst/>
                <a:uLnTx/>
                <a:uFillTx/>
                <a:latin typeface="Segoe UI"/>
                <a:ea typeface="+mn-ea"/>
                <a:cs typeface="+mn-cs"/>
              </a:rPr>
              <a:t>Cmdlets</a:t>
            </a:r>
            <a:r>
              <a:rPr kumimoji="0" lang="es-ES" sz="1800" b="0" i="0" u="none" strike="noStrike" kern="1200" cap="none" spc="0" normalizeH="0" baseline="0" dirty="0" smtClean="0">
                <a:ln>
                  <a:noFill/>
                </a:ln>
                <a:solidFill>
                  <a:schemeClr val="tx1"/>
                </a:solidFill>
                <a:effectLst/>
                <a:uLnTx/>
                <a:uFillTx/>
                <a:latin typeface="Segoe UI"/>
                <a:ea typeface="+mn-ea"/>
                <a:cs typeface="+mn-cs"/>
              </a:rPr>
              <a:t> para operaciones CRUD:</a:t>
            </a:r>
          </a:p>
          <a:p>
            <a:pPr marL="228582" marR="0" lvl="2"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s-ES" sz="1800" b="0" i="0" u="none" strike="noStrike" kern="1200" cap="none" spc="0" normalizeH="0" baseline="0" dirty="0" smtClean="0">
                <a:ln>
                  <a:noFill/>
                </a:ln>
                <a:solidFill>
                  <a:schemeClr val="tx1"/>
                </a:solidFill>
                <a:effectLst/>
                <a:uLnTx/>
                <a:uFillTx/>
                <a:latin typeface="Segoe UI"/>
                <a:ea typeface="+mn-ea"/>
                <a:cs typeface="+mn-cs"/>
              </a:rPr>
              <a:t>*-</a:t>
            </a:r>
            <a:r>
              <a:rPr kumimoji="0" lang="es-ES" sz="1800" b="0" i="0" u="none" strike="noStrike" kern="1200" cap="none" spc="0" normalizeH="0" baseline="0" dirty="0" err="1" smtClean="0">
                <a:ln>
                  <a:noFill/>
                </a:ln>
                <a:solidFill>
                  <a:schemeClr val="tx1"/>
                </a:solidFill>
                <a:effectLst/>
                <a:uLnTx/>
                <a:uFillTx/>
                <a:latin typeface="Segoe UI"/>
                <a:ea typeface="+mn-ea"/>
                <a:cs typeface="+mn-cs"/>
              </a:rPr>
              <a:t>UnifiedGroup</a:t>
            </a:r>
            <a:r>
              <a:rPr kumimoji="0" lang="es-ES" sz="1800" b="0" i="0" u="none" strike="noStrike" kern="1200" cap="none" spc="0" normalizeH="0" baseline="0" dirty="0" smtClean="0">
                <a:ln>
                  <a:noFill/>
                </a:ln>
                <a:solidFill>
                  <a:schemeClr val="tx1"/>
                </a:solidFill>
                <a:effectLst/>
                <a:uLnTx/>
                <a:uFillTx/>
                <a:latin typeface="Segoe UI"/>
                <a:ea typeface="+mn-ea"/>
                <a:cs typeface="+mn-cs"/>
              </a:rPr>
              <a:t> para administrar</a:t>
            </a:r>
            <a:r>
              <a:rPr kumimoji="0" lang="es-ES" sz="1800" b="0" i="0" u="none" strike="noStrike" kern="1200" cap="none" spc="0" normalizeH="0" dirty="0" smtClean="0">
                <a:ln>
                  <a:noFill/>
                </a:ln>
                <a:solidFill>
                  <a:schemeClr val="tx1"/>
                </a:solidFill>
                <a:effectLst/>
                <a:uLnTx/>
                <a:uFillTx/>
                <a:latin typeface="Segoe UI"/>
                <a:ea typeface="+mn-ea"/>
                <a:cs typeface="+mn-cs"/>
              </a:rPr>
              <a:t> Grupos</a:t>
            </a:r>
            <a:endParaRPr kumimoji="0" lang="es-ES" sz="1800" b="0" i="0" u="none" strike="noStrike" kern="1200" cap="none" spc="0" normalizeH="0" baseline="0" dirty="0" smtClean="0">
              <a:ln>
                <a:noFill/>
              </a:ln>
              <a:solidFill>
                <a:schemeClr val="tx1"/>
              </a:solidFill>
              <a:effectLst/>
              <a:uLnTx/>
              <a:uFillTx/>
              <a:latin typeface="Segoe UI"/>
              <a:ea typeface="+mn-ea"/>
              <a:cs typeface="+mn-cs"/>
            </a:endParaRPr>
          </a:p>
          <a:p>
            <a:pPr marL="228582" marR="0" lvl="2"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s-ES" sz="1800" b="0" i="0" u="none" strike="noStrike" kern="1200" cap="none" spc="0" normalizeH="0" baseline="0" dirty="0" smtClean="0">
                <a:ln>
                  <a:noFill/>
                </a:ln>
                <a:solidFill>
                  <a:schemeClr val="tx1"/>
                </a:solidFill>
                <a:effectLst/>
                <a:uLnTx/>
                <a:uFillTx/>
                <a:latin typeface="Segoe UI"/>
                <a:ea typeface="+mn-ea"/>
                <a:cs typeface="+mn-cs"/>
              </a:rPr>
              <a:t>*-</a:t>
            </a:r>
            <a:r>
              <a:rPr kumimoji="0" lang="es-ES" sz="1800" b="0" i="0" u="none" strike="noStrike" kern="1200" cap="none" spc="0" normalizeH="0" baseline="0" dirty="0" err="1" smtClean="0">
                <a:ln>
                  <a:noFill/>
                </a:ln>
                <a:solidFill>
                  <a:schemeClr val="tx1"/>
                </a:solidFill>
                <a:effectLst/>
                <a:uLnTx/>
                <a:uFillTx/>
                <a:latin typeface="Segoe UI"/>
                <a:ea typeface="+mn-ea"/>
                <a:cs typeface="+mn-cs"/>
              </a:rPr>
              <a:t>UnifiedGroupLinks</a:t>
            </a:r>
            <a:r>
              <a:rPr kumimoji="0" lang="es-ES" sz="1800" b="0" i="0" u="none" strike="noStrike" kern="1200" cap="none" spc="0" normalizeH="0" baseline="0" dirty="0" smtClean="0">
                <a:ln>
                  <a:noFill/>
                </a:ln>
                <a:solidFill>
                  <a:schemeClr val="tx1"/>
                </a:solidFill>
                <a:effectLst/>
                <a:uLnTx/>
                <a:uFillTx/>
                <a:latin typeface="Segoe UI"/>
                <a:ea typeface="+mn-ea"/>
                <a:cs typeface="+mn-cs"/>
              </a:rPr>
              <a:t> para administrar propietarios,</a:t>
            </a:r>
            <a:r>
              <a:rPr kumimoji="0" lang="es-ES" sz="1800" b="0" i="0" u="none" strike="noStrike" kern="1200" cap="none" spc="0" normalizeH="0" dirty="0" smtClean="0">
                <a:ln>
                  <a:noFill/>
                </a:ln>
                <a:solidFill>
                  <a:schemeClr val="tx1"/>
                </a:solidFill>
                <a:effectLst/>
                <a:uLnTx/>
                <a:uFillTx/>
                <a:latin typeface="Segoe UI"/>
                <a:ea typeface="+mn-ea"/>
                <a:cs typeface="+mn-cs"/>
              </a:rPr>
              <a:t> miembros, suscriptores</a:t>
            </a:r>
            <a:r>
              <a:rPr kumimoji="0" lang="es-ES" sz="1800" b="0" i="0" u="none" strike="noStrike" kern="1200" cap="none" spc="0" normalizeH="0" baseline="0" dirty="0" smtClean="0">
                <a:ln>
                  <a:noFill/>
                </a:ln>
                <a:solidFill>
                  <a:schemeClr val="tx1"/>
                </a:solidFill>
                <a:effectLst/>
                <a:uLnTx/>
                <a:uFillTx/>
                <a:latin typeface="Segoe UI"/>
                <a:ea typeface="+mn-ea"/>
                <a:cs typeface="+mn-cs"/>
              </a:rPr>
              <a:t> t</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s-ES" sz="1800" b="0" i="0" u="none" strike="noStrike" kern="1200" cap="none" spc="0" normalizeH="0" baseline="0" dirty="0" smtClean="0">
                <a:ln>
                  <a:noFill/>
                </a:ln>
                <a:solidFill>
                  <a:schemeClr val="tx1"/>
                </a:solidFill>
                <a:effectLst/>
                <a:uLnTx/>
                <a:uFillTx/>
                <a:latin typeface="Segoe UI"/>
                <a:ea typeface="+mn-ea"/>
                <a:cs typeface="+mn-cs"/>
              </a:rPr>
              <a:t>Exportar</a:t>
            </a:r>
            <a:r>
              <a:rPr kumimoji="0" lang="es-ES" sz="1800" b="0" i="0" u="none" strike="noStrike" kern="1200" cap="none" spc="0" normalizeH="0" dirty="0" smtClean="0">
                <a:ln>
                  <a:noFill/>
                </a:ln>
                <a:solidFill>
                  <a:schemeClr val="tx1"/>
                </a:solidFill>
                <a:effectLst/>
                <a:uLnTx/>
                <a:uFillTx/>
                <a:latin typeface="Segoe UI"/>
                <a:ea typeface="+mn-ea"/>
                <a:cs typeface="+mn-cs"/>
              </a:rPr>
              <a:t> a </a:t>
            </a:r>
            <a:r>
              <a:rPr kumimoji="0" lang="es-ES" sz="1800" b="0" i="0" u="none" strike="noStrike" kern="1200" cap="none" spc="0" normalizeH="0" dirty="0" err="1" smtClean="0">
                <a:ln>
                  <a:noFill/>
                </a:ln>
                <a:solidFill>
                  <a:schemeClr val="tx1"/>
                </a:solidFill>
                <a:effectLst/>
                <a:uLnTx/>
                <a:uFillTx/>
                <a:latin typeface="Segoe UI"/>
                <a:ea typeface="+mn-ea"/>
                <a:cs typeface="+mn-cs"/>
              </a:rPr>
              <a:t>csv</a:t>
            </a:r>
            <a:r>
              <a:rPr kumimoji="0" lang="es-ES" sz="1800" b="0" i="0" u="none" strike="noStrike" kern="1200" cap="none" spc="0" normalizeH="0" dirty="0" smtClean="0">
                <a:ln>
                  <a:noFill/>
                </a:ln>
                <a:solidFill>
                  <a:schemeClr val="tx1"/>
                </a:solidFill>
                <a:effectLst/>
                <a:uLnTx/>
                <a:uFillTx/>
                <a:latin typeface="Segoe UI"/>
                <a:ea typeface="+mn-ea"/>
                <a:cs typeface="+mn-cs"/>
              </a:rPr>
              <a:t> los detalles de un Grupo</a:t>
            </a:r>
            <a:endParaRPr kumimoji="0" lang="es-ES" sz="1800" b="0" i="0" u="none" strike="noStrike" kern="1200" cap="none" spc="0" normalizeH="0" baseline="0" dirty="0" smtClean="0">
              <a:ln>
                <a:noFill/>
              </a:ln>
              <a:solidFill>
                <a:schemeClr val="tx1"/>
              </a:solidFill>
              <a:effectLst/>
              <a:uLnTx/>
              <a:uFillTx/>
              <a:latin typeface="Segoe UI"/>
              <a:ea typeface="+mn-ea"/>
              <a:cs typeface="+mn-cs"/>
            </a:endParaRP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s-ES" sz="1800" b="0" i="0" u="none" strike="noStrike" kern="1200" cap="none" spc="0" normalizeH="0" baseline="0" dirty="0" smtClean="0">
                <a:ln>
                  <a:noFill/>
                </a:ln>
                <a:solidFill>
                  <a:schemeClr val="tx1"/>
                </a:solidFill>
                <a:effectLst/>
                <a:uLnTx/>
                <a:uFillTx/>
                <a:latin typeface="Segoe UI"/>
                <a:ea typeface="+mn-ea"/>
                <a:cs typeface="+mn-cs"/>
              </a:rPr>
              <a:t>API</a:t>
            </a:r>
            <a:r>
              <a:rPr kumimoji="0" lang="es-ES" sz="1800" b="0" i="0" u="none" strike="noStrike" kern="1200" cap="none" spc="0" normalizeH="0" dirty="0" smtClean="0">
                <a:ln>
                  <a:noFill/>
                </a:ln>
                <a:solidFill>
                  <a:schemeClr val="tx1"/>
                </a:solidFill>
                <a:effectLst/>
                <a:uLnTx/>
                <a:uFillTx/>
                <a:latin typeface="Segoe UI"/>
                <a:ea typeface="+mn-ea"/>
                <a:cs typeface="+mn-cs"/>
              </a:rPr>
              <a:t> REST</a:t>
            </a:r>
            <a:endParaRPr kumimoji="0" lang="es-ES" sz="1800" b="0" i="0" u="none" strike="noStrike" kern="1200" cap="none" spc="0" normalizeH="0" baseline="0" dirty="0">
              <a:ln>
                <a:noFill/>
              </a:ln>
              <a:solidFill>
                <a:schemeClr val="tx1"/>
              </a:solidFill>
              <a:effectLst/>
              <a:uLnTx/>
              <a:uFillTx/>
              <a:latin typeface="Segoe UI"/>
              <a:ea typeface="+mn-ea"/>
              <a:cs typeface="+mn-cs"/>
            </a:endParaRPr>
          </a:p>
        </p:txBody>
      </p:sp>
      <p:pic>
        <p:nvPicPr>
          <p:cNvPr id="22" name="Picture 4"/>
          <p:cNvPicPr>
            <a:picLocks noChangeAspect="1"/>
          </p:cNvPicPr>
          <p:nvPr/>
        </p:nvPicPr>
        <p:blipFill>
          <a:blip r:embed="rId3"/>
          <a:stretch>
            <a:fillRect/>
          </a:stretch>
        </p:blipFill>
        <p:spPr>
          <a:xfrm>
            <a:off x="5227637" y="1317620"/>
            <a:ext cx="6647044" cy="4398677"/>
          </a:xfrm>
          <a:prstGeom prst="rect">
            <a:avLst/>
          </a:prstGeom>
          <a:ln>
            <a:noFill/>
          </a:ln>
          <a:effectLst>
            <a:outerShdw blurRad="292100" dist="139700" dir="2700000" algn="tl" rotWithShape="0">
              <a:srgbClr val="333333">
                <a:alpha val="65000"/>
              </a:srgbClr>
            </a:outerShdw>
          </a:effectLst>
        </p:spPr>
      </p:pic>
      <p:pic>
        <p:nvPicPr>
          <p:cNvPr id="23" name="Picture 5"/>
          <p:cNvPicPr>
            <a:picLocks noChangeAspect="1"/>
          </p:cNvPicPr>
          <p:nvPr/>
        </p:nvPicPr>
        <p:blipFill>
          <a:blip r:embed="rId4"/>
          <a:stretch>
            <a:fillRect/>
          </a:stretch>
        </p:blipFill>
        <p:spPr>
          <a:xfrm>
            <a:off x="6535740" y="3413452"/>
            <a:ext cx="5491341" cy="3348037"/>
          </a:xfrm>
          <a:prstGeom prst="rect">
            <a:avLst/>
          </a:prstGeom>
          <a:ln>
            <a:noFill/>
          </a:ln>
          <a:effectLst>
            <a:outerShdw blurRad="292100" dist="139700" dir="2700000" algn="tl" rotWithShape="0">
              <a:srgbClr val="333333">
                <a:alpha val="65000"/>
              </a:srgbClr>
            </a:outerShdw>
          </a:effectLst>
        </p:spPr>
      </p:pic>
      <p:pic>
        <p:nvPicPr>
          <p:cNvPr id="24" name="Picture 8"/>
          <p:cNvPicPr>
            <a:picLocks noChangeAspect="1"/>
          </p:cNvPicPr>
          <p:nvPr/>
        </p:nvPicPr>
        <p:blipFill rotWithShape="1">
          <a:blip r:embed="rId5"/>
          <a:srcRect l="943" r="1" b="7551"/>
          <a:stretch/>
        </p:blipFill>
        <p:spPr>
          <a:xfrm>
            <a:off x="2127615" y="5335619"/>
            <a:ext cx="3886200" cy="14258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13421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Administración de </a:t>
            </a:r>
            <a:r>
              <a:rPr lang="en-US" dirty="0" err="1" smtClean="0"/>
              <a:t>Grupos</a:t>
            </a:r>
            <a:endParaRPr lang="es-ES" dirty="0"/>
          </a:p>
        </p:txBody>
      </p:sp>
      <p:pic>
        <p:nvPicPr>
          <p:cNvPr id="3" name="Imagen 2"/>
          <p:cNvPicPr>
            <a:picLocks noChangeAspect="1"/>
          </p:cNvPicPr>
          <p:nvPr/>
        </p:nvPicPr>
        <p:blipFill>
          <a:blip r:embed="rId3"/>
          <a:stretch>
            <a:fillRect/>
          </a:stretch>
        </p:blipFill>
        <p:spPr>
          <a:xfrm>
            <a:off x="9671986" y="4510716"/>
            <a:ext cx="2134423" cy="2165507"/>
          </a:xfrm>
          <a:prstGeom prst="rect">
            <a:avLst/>
          </a:prstGeom>
        </p:spPr>
      </p:pic>
    </p:spTree>
    <p:extLst>
      <p:ext uri="{BB962C8B-B14F-4D97-AF65-F5344CB8AC3E}">
        <p14:creationId xmlns:p14="http://schemas.microsoft.com/office/powerpoint/2010/main" val="18796972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Una conclusión – SPO / Office 365 es el presente y futuro de la productividad</a:t>
            </a:r>
          </a:p>
        </p:txBody>
      </p:sp>
      <p:grpSp>
        <p:nvGrpSpPr>
          <p:cNvPr id="7" name="Group 4"/>
          <p:cNvGrpSpPr/>
          <p:nvPr/>
        </p:nvGrpSpPr>
        <p:grpSpPr>
          <a:xfrm>
            <a:off x="274641" y="1690688"/>
            <a:ext cx="8177521" cy="3661978"/>
            <a:chOff x="1592519" y="1863220"/>
            <a:chExt cx="8177521" cy="3661978"/>
          </a:xfrm>
        </p:grpSpPr>
        <p:pic>
          <p:nvPicPr>
            <p:cNvPr id="8"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519" y="2110078"/>
              <a:ext cx="6514919" cy="3334518"/>
            </a:xfrm>
            <a:prstGeom prst="rect">
              <a:avLst/>
            </a:prstGeom>
            <a:ln>
              <a:noFill/>
            </a:ln>
            <a:effectLst>
              <a:outerShdw blurRad="292100" dist="139700" dir="2700000" algn="tl" rotWithShape="0">
                <a:srgbClr val="333333">
                  <a:alpha val="65000"/>
                </a:srgbClr>
              </a:outerShdw>
            </a:effectLst>
          </p:spPr>
        </p:pic>
        <p:pic>
          <p:nvPicPr>
            <p:cNvPr id="9"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9068" y="1863220"/>
              <a:ext cx="5150972" cy="3661978"/>
            </a:xfrm>
            <a:prstGeom prst="rect">
              <a:avLst/>
            </a:prstGeom>
            <a:ln>
              <a:noFill/>
            </a:ln>
            <a:effectLst>
              <a:outerShdw blurRad="292100" dist="139700" dir="2700000" algn="tl" rotWithShape="0">
                <a:srgbClr val="333333">
                  <a:alpha val="65000"/>
                </a:srgbClr>
              </a:outerShdw>
            </a:effectLst>
          </p:spPr>
        </p:pic>
      </p:grpSp>
      <p:pic>
        <p:nvPicPr>
          <p:cNvPr id="10" name="Picture 5"/>
          <p:cNvPicPr>
            <a:picLocks noChangeAspect="1"/>
          </p:cNvPicPr>
          <p:nvPr/>
        </p:nvPicPr>
        <p:blipFill>
          <a:blip r:embed="rId5"/>
          <a:stretch>
            <a:fillRect/>
          </a:stretch>
        </p:blipFill>
        <p:spPr>
          <a:xfrm>
            <a:off x="1300332" y="1970609"/>
            <a:ext cx="7164179" cy="4714887"/>
          </a:xfrm>
          <a:prstGeom prst="rect">
            <a:avLst/>
          </a:prstGeom>
          <a:ln>
            <a:noFill/>
          </a:ln>
          <a:effectLst>
            <a:outerShdw blurRad="292100" dist="139700" dir="2700000" algn="tl" rotWithShape="0">
              <a:srgbClr val="333333">
                <a:alpha val="65000"/>
              </a:srgbClr>
            </a:outerShdw>
          </a:effectLst>
        </p:spPr>
      </p:pic>
      <p:pic>
        <p:nvPicPr>
          <p:cNvPr id="11" name="Picture 6"/>
          <p:cNvPicPr/>
          <p:nvPr/>
        </p:nvPicPr>
        <p:blipFill>
          <a:blip r:embed="rId6" cstate="print">
            <a:extLst>
              <a:ext uri="{28A0092B-C50C-407E-A947-70E740481C1C}">
                <a14:useLocalDpi xmlns:a14="http://schemas.microsoft.com/office/drawing/2010/main" val="0"/>
              </a:ext>
            </a:extLst>
          </a:blip>
          <a:stretch>
            <a:fillRect/>
          </a:stretch>
        </p:blipFill>
        <p:spPr>
          <a:xfrm>
            <a:off x="5383482" y="1690688"/>
            <a:ext cx="6464134" cy="4362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017709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Juan Carlos González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Office 365 MVP</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MVP CLUSTER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a:t>https://jcgonzalezmartin.wordpress.com/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smtClean="0"/>
              <a:t>http://www.compartimoss.com</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@jcgm1978</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Cloud &amp; Productivity Advisor</a:t>
            </a:r>
            <a:endParaRPr lang="es-ES" dirty="0"/>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22696" b="4394"/>
          <a:stretch/>
        </p:blipFill>
        <p:spPr>
          <a:xfrm>
            <a:off x="1096260" y="3489429"/>
            <a:ext cx="1769879" cy="1290403"/>
          </a:xfrm>
          <a:prstGeom prst="rect">
            <a:avLst/>
          </a:prstGeom>
        </p:spPr>
      </p:pic>
      <p:pic>
        <p:nvPicPr>
          <p:cNvPr id="5" name="Marcador de posición de imagen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81" r="581"/>
          <a:stretch>
            <a:fillRect/>
          </a:stretch>
        </p:blipFill>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672" y="4896797"/>
            <a:ext cx="2289053" cy="923546"/>
          </a:xfrm>
          <a:prstGeom prst="rect">
            <a:avLst/>
          </a:prstGeom>
        </p:spPr>
      </p:pic>
      <p:pic>
        <p:nvPicPr>
          <p:cNvPr id="8" name="Imagen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437" y="5907595"/>
            <a:ext cx="2297288" cy="878644"/>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5475" y="5306039"/>
            <a:ext cx="2438400" cy="1533525"/>
          </a:xfrm>
          <a:prstGeom prst="rect">
            <a:avLst/>
          </a:prstGeom>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831" y="1017685"/>
            <a:ext cx="4763165" cy="4610743"/>
          </a:xfrm>
          <a:prstGeom prst="rect">
            <a:avLst/>
          </a:prstGeom>
        </p:spPr>
      </p:pic>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27482" y="1822280"/>
            <a:ext cx="5336089" cy="3001550"/>
          </a:xfrm>
          <a:prstGeom prst="rect">
            <a:avLst/>
          </a:prstGeom>
        </p:spPr>
      </p:pic>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 de Office 365</a:t>
            </a:r>
            <a:endParaRPr lang="es-ES" dirty="0"/>
          </a:p>
        </p:txBody>
      </p:sp>
      <p:pic>
        <p:nvPicPr>
          <p:cNvPr id="12"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1" y="1631313"/>
            <a:ext cx="5148000" cy="2470966"/>
          </a:xfrm>
          <a:prstGeom prst="rect">
            <a:avLst/>
          </a:prstGeom>
          <a:ln>
            <a:noFill/>
          </a:ln>
          <a:effectLst>
            <a:outerShdw blurRad="292100" dist="139700" dir="2700000" algn="tl" rotWithShape="0">
              <a:srgbClr val="333333">
                <a:alpha val="65000"/>
              </a:srgbClr>
            </a:outerShdw>
          </a:effectLst>
        </p:spPr>
      </p:pic>
      <p:pic>
        <p:nvPicPr>
          <p:cNvPr id="13" name="Picture 3"/>
          <p:cNvPicPr>
            <a:picLocks noChangeAspect="1"/>
          </p:cNvPicPr>
          <p:nvPr/>
        </p:nvPicPr>
        <p:blipFill>
          <a:blip r:embed="rId4"/>
          <a:stretch>
            <a:fillRect/>
          </a:stretch>
        </p:blipFill>
        <p:spPr>
          <a:xfrm>
            <a:off x="5332857" y="1631313"/>
            <a:ext cx="6728515" cy="4656125"/>
          </a:xfrm>
          <a:prstGeom prst="rect">
            <a:avLst/>
          </a:prstGeom>
          <a:ln>
            <a:noFill/>
          </a:ln>
          <a:effectLst>
            <a:outerShdw blurRad="292100" dist="139700" dir="2700000" algn="tl" rotWithShape="0">
              <a:srgbClr val="333333">
                <a:alpha val="65000"/>
              </a:srgbClr>
            </a:outerShdw>
          </a:effectLst>
        </p:spPr>
      </p:pic>
      <p:sp>
        <p:nvSpPr>
          <p:cNvPr id="14" name="Rectángulo 13"/>
          <p:cNvSpPr/>
          <p:nvPr/>
        </p:nvSpPr>
        <p:spPr>
          <a:xfrm>
            <a:off x="95501" y="4225335"/>
            <a:ext cx="5148000" cy="2062103"/>
          </a:xfrm>
          <a:prstGeom prst="rect">
            <a:avLst/>
          </a:prstGeom>
          <a:solidFill>
            <a:schemeClr val="accent1">
              <a:lumMod val="75000"/>
            </a:schemeClr>
          </a:solidFill>
        </p:spPr>
        <p:txBody>
          <a:bodyPr wrap="square">
            <a:spAutoFit/>
          </a:bodyPr>
          <a:lstStyle/>
          <a:p>
            <a:r>
              <a:rPr lang="es-ES" sz="3200" dirty="0" smtClean="0">
                <a:solidFill>
                  <a:schemeClr val="bg1"/>
                </a:solidFill>
              </a:rPr>
              <a:t>Actualizado de forma continua por Microsoft</a:t>
            </a:r>
          </a:p>
          <a:p>
            <a:endParaRPr lang="es-ES" sz="3200" dirty="0" smtClean="0">
              <a:solidFill>
                <a:schemeClr val="bg1"/>
              </a:solidFill>
            </a:endParaRPr>
          </a:p>
          <a:p>
            <a:r>
              <a:rPr lang="es-ES" sz="3200" dirty="0" smtClean="0">
                <a:solidFill>
                  <a:schemeClr val="bg1"/>
                </a:solidFill>
              </a:rPr>
              <a:t>http</a:t>
            </a:r>
            <a:r>
              <a:rPr lang="es-ES" sz="3200" dirty="0">
                <a:solidFill>
                  <a:schemeClr val="bg1"/>
                </a:solidFill>
              </a:rPr>
              <a:t>://roadmap.office.com</a:t>
            </a:r>
            <a:r>
              <a:rPr lang="es-ES" sz="3200" dirty="0" smtClean="0">
                <a:solidFill>
                  <a:schemeClr val="bg1"/>
                </a:solidFill>
              </a:rPr>
              <a:t>/ </a:t>
            </a:r>
            <a:endParaRPr lang="es-ES" sz="3200" dirty="0">
              <a:solidFill>
                <a:schemeClr val="bg1"/>
              </a:solidFill>
            </a:endParaRPr>
          </a:p>
        </p:txBody>
      </p:sp>
    </p:spTree>
    <p:extLst>
      <p:ext uri="{BB962C8B-B14F-4D97-AF65-F5344CB8AC3E}">
        <p14:creationId xmlns:p14="http://schemas.microsoft.com/office/powerpoint/2010/main" val="259365270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 de Office 365 – Tipo de </a:t>
            </a:r>
            <a:r>
              <a:rPr lang="es-ES" dirty="0" err="1" smtClean="0"/>
              <a:t>Updates</a:t>
            </a:r>
            <a:endParaRPr lang="es-ES" dirty="0"/>
          </a:p>
        </p:txBody>
      </p:sp>
      <p:sp>
        <p:nvSpPr>
          <p:cNvPr id="16" name="Rectangle 2"/>
          <p:cNvSpPr/>
          <p:nvPr/>
        </p:nvSpPr>
        <p:spPr bwMode="auto">
          <a:xfrm>
            <a:off x="1582167" y="1609073"/>
            <a:ext cx="4465558" cy="525544"/>
          </a:xfrm>
          <a:prstGeom prst="rect">
            <a:avLst/>
          </a:prstGeom>
          <a:noFill/>
          <a:ln w="9525" cap="flat" cmpd="sng" algn="ctr">
            <a:noFill/>
            <a:prstDash val="solid"/>
          </a:ln>
          <a:effectLst/>
        </p:spPr>
        <p:txBody>
          <a:bodyPr vert="horz" lIns="107571" tIns="67232" rIns="67232" bIns="67232" rtlCol="0" anchor="t"/>
          <a:lstStyle/>
          <a:p>
            <a:pPr defTabSz="685558">
              <a:defRPr/>
            </a:pPr>
            <a:r>
              <a:rPr lang="es-ES" sz="2647" kern="0" dirty="0" smtClean="0">
                <a:solidFill>
                  <a:srgbClr val="FFFFFF">
                    <a:lumMod val="50000"/>
                  </a:srgbClr>
                </a:solidFill>
                <a:latin typeface="Segoe UI Light"/>
              </a:rPr>
              <a:t>Actualizaciones Funcionales</a:t>
            </a:r>
          </a:p>
        </p:txBody>
      </p:sp>
      <p:sp>
        <p:nvSpPr>
          <p:cNvPr id="17" name="Rectangle 3"/>
          <p:cNvSpPr/>
          <p:nvPr/>
        </p:nvSpPr>
        <p:spPr bwMode="auto">
          <a:xfrm>
            <a:off x="1698190" y="2134618"/>
            <a:ext cx="3387984" cy="1373523"/>
          </a:xfrm>
          <a:prstGeom prst="rect">
            <a:avLst/>
          </a:prstGeom>
          <a:solidFill>
            <a:srgbClr val="2A6CBE"/>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sz="2059" kern="0" dirty="0" smtClean="0">
                <a:gradFill>
                  <a:gsLst>
                    <a:gs pos="0">
                      <a:srgbClr val="FFFFFF"/>
                    </a:gs>
                    <a:gs pos="100000">
                      <a:srgbClr val="FFFFFF"/>
                    </a:gs>
                  </a:gsLst>
                  <a:lin ang="5400000" scaled="0"/>
                </a:gradFill>
                <a:latin typeface="Segoe UI Light"/>
                <a:ea typeface="Segoe UI" pitchFamily="34" charset="0"/>
                <a:cs typeface="Segoe UI" pitchFamily="34" charset="0"/>
              </a:rPr>
              <a:t>Actualizaciones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Incremento en el Almacenamiento de OneDrive para Empresas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Cambios en la Interfaz de Usuario</a:t>
            </a:r>
          </a:p>
          <a:p>
            <a:pPr defTabSz="685513" fontAlgn="base">
              <a:spcBef>
                <a:spcPct val="0"/>
              </a:spcBef>
              <a:spcAft>
                <a:spcPct val="0"/>
              </a:spcAft>
              <a:defRPr/>
            </a:pPr>
            <a:endParaRPr lang="es-ES" sz="1471"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4"/>
          <p:cNvSpPr/>
          <p:nvPr/>
        </p:nvSpPr>
        <p:spPr bwMode="auto">
          <a:xfrm>
            <a:off x="5170394" y="2134617"/>
            <a:ext cx="3387600" cy="1369626"/>
          </a:xfrm>
          <a:prstGeom prst="rect">
            <a:avLst/>
          </a:prstGeom>
          <a:solidFill>
            <a:srgbClr val="2A6CBE"/>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sz="2059" kern="0" dirty="0" smtClean="0">
                <a:gradFill>
                  <a:gsLst>
                    <a:gs pos="0">
                      <a:srgbClr val="FFFFFF"/>
                    </a:gs>
                    <a:gs pos="100000">
                      <a:srgbClr val="FFFFFF"/>
                    </a:gs>
                  </a:gsLst>
                  <a:lin ang="5400000" scaled="0"/>
                </a:gradFill>
                <a:latin typeface="Segoe UI Light"/>
                <a:ea typeface="Segoe UI" pitchFamily="34" charset="0"/>
                <a:cs typeface="Segoe UI" pitchFamily="34" charset="0"/>
              </a:rPr>
              <a:t>Novedades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Office Mobile para iPhone</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OWA para iPhone e iPad</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Office 2016 para MAC</a:t>
            </a:r>
          </a:p>
          <a:p>
            <a:pPr defTabSz="685513" fontAlgn="base">
              <a:spcBef>
                <a:spcPct val="0"/>
              </a:spcBef>
              <a:spcAft>
                <a:spcPct val="0"/>
              </a:spcAft>
              <a:defRPr/>
            </a:pPr>
            <a:endParaRPr lang="es-ES" sz="2059" kern="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ectangle 5"/>
          <p:cNvSpPr/>
          <p:nvPr/>
        </p:nvSpPr>
        <p:spPr bwMode="auto">
          <a:xfrm>
            <a:off x="1598859" y="3665215"/>
            <a:ext cx="4626996" cy="532068"/>
          </a:xfrm>
          <a:prstGeom prst="rect">
            <a:avLst/>
          </a:prstGeom>
          <a:noFill/>
          <a:ln w="9525" cap="flat" cmpd="sng" algn="ctr">
            <a:noFill/>
            <a:prstDash val="solid"/>
          </a:ln>
          <a:effectLst/>
        </p:spPr>
        <p:txBody>
          <a:bodyPr vert="horz" lIns="107571" tIns="67232" rIns="67232" bIns="67232" rtlCol="0" anchor="t"/>
          <a:lstStyle/>
          <a:p>
            <a:pPr defTabSz="685558">
              <a:defRPr/>
            </a:pPr>
            <a:r>
              <a:rPr lang="es-ES" sz="2647" kern="0" dirty="0" smtClean="0">
                <a:solidFill>
                  <a:srgbClr val="FFFFFF">
                    <a:lumMod val="50000"/>
                  </a:srgbClr>
                </a:solidFill>
                <a:latin typeface="Segoe UI Light"/>
              </a:rPr>
              <a:t>Actualizaciones de Plataforma</a:t>
            </a:r>
          </a:p>
        </p:txBody>
      </p:sp>
      <p:sp>
        <p:nvSpPr>
          <p:cNvPr id="20" name="Rectangle 6"/>
          <p:cNvSpPr/>
          <p:nvPr/>
        </p:nvSpPr>
        <p:spPr bwMode="auto">
          <a:xfrm>
            <a:off x="1698191" y="4197283"/>
            <a:ext cx="2853243" cy="1373523"/>
          </a:xfrm>
          <a:prstGeom prst="rect">
            <a:avLst/>
          </a:prstGeom>
          <a:solidFill>
            <a:srgbClr val="007233"/>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b="1" kern="0" dirty="0" smtClean="0">
                <a:gradFill>
                  <a:gsLst>
                    <a:gs pos="0">
                      <a:srgbClr val="FFFFFF"/>
                    </a:gs>
                    <a:gs pos="100000">
                      <a:srgbClr val="FFFFFF"/>
                    </a:gs>
                  </a:gsLst>
                  <a:lin ang="5400000" scaled="0"/>
                </a:gradFill>
                <a:latin typeface="Segoe UI Light"/>
                <a:ea typeface="Segoe UI" pitchFamily="34" charset="0"/>
                <a:cs typeface="Segoe UI" pitchFamily="34" charset="0"/>
              </a:rPr>
              <a:t>Cambios Disruptivos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Cambios de API</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Deprecaciones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Cambios en los requerimientos de sistema</a:t>
            </a:r>
          </a:p>
          <a:p>
            <a:pPr defTabSz="685513" fontAlgn="base">
              <a:spcBef>
                <a:spcPct val="0"/>
              </a:spcBef>
              <a:spcAft>
                <a:spcPct val="0"/>
              </a:spcAft>
              <a:defRPr/>
            </a:pPr>
            <a:endParaRPr lang="es-ES" sz="1471"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7"/>
          <p:cNvSpPr/>
          <p:nvPr/>
        </p:nvSpPr>
        <p:spPr bwMode="auto">
          <a:xfrm>
            <a:off x="4650766" y="4211858"/>
            <a:ext cx="2853245" cy="1373523"/>
          </a:xfrm>
          <a:prstGeom prst="rect">
            <a:avLst/>
          </a:prstGeom>
          <a:solidFill>
            <a:srgbClr val="2A6CBE">
              <a:lumMod val="75000"/>
            </a:srgbClr>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b="1" kern="0" dirty="0" smtClean="0">
                <a:gradFill>
                  <a:gsLst>
                    <a:gs pos="0">
                      <a:srgbClr val="FFFFFF"/>
                    </a:gs>
                    <a:gs pos="100000">
                      <a:srgbClr val="FFFFFF"/>
                    </a:gs>
                  </a:gsLst>
                  <a:lin ang="5400000" scaled="0"/>
                </a:gradFill>
                <a:latin typeface="Segoe UI Light"/>
                <a:ea typeface="Segoe UI" pitchFamily="34" charset="0"/>
                <a:cs typeface="Segoe UI" pitchFamily="34" charset="0"/>
              </a:rPr>
              <a:t>Cambios de Configuración</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Configuración de Auto-</a:t>
            </a:r>
            <a:r>
              <a:rPr lang="es-ES" sz="1324" kern="0" dirty="0" err="1" smtClean="0">
                <a:gradFill>
                  <a:gsLst>
                    <a:gs pos="0">
                      <a:srgbClr val="FFFFFF"/>
                    </a:gs>
                    <a:gs pos="100000">
                      <a:srgbClr val="FFFFFF"/>
                    </a:gs>
                  </a:gsLst>
                  <a:lin ang="5400000" scaled="0"/>
                </a:gradFill>
                <a:latin typeface="Segoe UI"/>
                <a:ea typeface="Segoe UI" pitchFamily="34" charset="0"/>
                <a:cs typeface="Segoe UI" pitchFamily="34" charset="0"/>
              </a:rPr>
              <a:t>discovery</a:t>
            </a: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 </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Cambios registros DNS</a:t>
            </a:r>
          </a:p>
          <a:p>
            <a:pPr defTabSz="685513" fontAlgn="base">
              <a:spcBef>
                <a:spcPct val="0"/>
              </a:spcBef>
              <a:spcAft>
                <a:spcPct val="0"/>
              </a:spcAft>
              <a:defRPr/>
            </a:pPr>
            <a:endParaRPr lang="es-ES" sz="1471"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8"/>
          <p:cNvSpPr/>
          <p:nvPr/>
        </p:nvSpPr>
        <p:spPr bwMode="auto">
          <a:xfrm>
            <a:off x="7625562" y="4211858"/>
            <a:ext cx="2853245" cy="1373523"/>
          </a:xfrm>
          <a:prstGeom prst="rect">
            <a:avLst/>
          </a:prstGeom>
          <a:solidFill>
            <a:srgbClr val="EB3C00"/>
          </a:solidFill>
          <a:ln w="10795" cap="flat" cmpd="sng" algn="ctr">
            <a:noFill/>
            <a:prstDash val="solid"/>
            <a:headEnd type="none" w="med" len="med"/>
            <a:tailEnd type="none" w="med" len="med"/>
          </a:ln>
          <a:effectLst/>
        </p:spPr>
        <p:txBody>
          <a:bodyPr vert="horz" wrap="square" lIns="107571" tIns="67232" rIns="67232" bIns="67232" numCol="1" rtlCol="0" anchor="t" anchorCtr="0" compatLnSpc="1">
            <a:prstTxWarp prst="textNoShape">
              <a:avLst/>
            </a:prstTxWarp>
          </a:bodyPr>
          <a:lstStyle/>
          <a:p>
            <a:pPr defTabSz="685513" fontAlgn="base">
              <a:spcBef>
                <a:spcPct val="0"/>
              </a:spcBef>
              <a:spcAft>
                <a:spcPct val="0"/>
              </a:spcAft>
              <a:defRPr/>
            </a:pPr>
            <a:r>
              <a:rPr lang="es-ES" kern="0" dirty="0" smtClean="0">
                <a:gradFill>
                  <a:gsLst>
                    <a:gs pos="0">
                      <a:srgbClr val="FFFFFF"/>
                    </a:gs>
                    <a:gs pos="100000">
                      <a:srgbClr val="FFFFFF"/>
                    </a:gs>
                  </a:gsLst>
                  <a:lin ang="5400000" scaled="0"/>
                </a:gradFill>
                <a:latin typeface="Segoe UI Light"/>
                <a:ea typeface="Segoe UI" pitchFamily="34" charset="0"/>
                <a:cs typeface="Segoe UI" pitchFamily="34" charset="0"/>
              </a:rPr>
              <a:t>Mejoras de Infraestructura</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Solución de Bugs</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Mejoras de Rendimiento</a:t>
            </a:r>
          </a:p>
          <a:p>
            <a:pPr marL="128576" lvl="1" indent="-128576" defTabSz="816037">
              <a:buFont typeface="Arial" panose="020B0604020202020204" pitchFamily="34" charset="0"/>
              <a:buChar char="•"/>
              <a:defRPr/>
            </a:pPr>
            <a:r>
              <a:rPr lang="es-ES" sz="1324" kern="0" dirty="0" smtClean="0">
                <a:gradFill>
                  <a:gsLst>
                    <a:gs pos="0">
                      <a:srgbClr val="FFFFFF"/>
                    </a:gs>
                    <a:gs pos="100000">
                      <a:srgbClr val="FFFFFF"/>
                    </a:gs>
                  </a:gsLst>
                  <a:lin ang="5400000" scaled="0"/>
                </a:gradFill>
                <a:latin typeface="Segoe UI"/>
                <a:ea typeface="Segoe UI" pitchFamily="34" charset="0"/>
                <a:cs typeface="Segoe UI" pitchFamily="34" charset="0"/>
              </a:rPr>
              <a:t>Actualizaciones de Seguridad</a:t>
            </a:r>
          </a:p>
          <a:p>
            <a:pPr defTabSz="685513" fontAlgn="base">
              <a:spcBef>
                <a:spcPct val="0"/>
              </a:spcBef>
              <a:spcAft>
                <a:spcPct val="0"/>
              </a:spcAft>
              <a:defRPr/>
            </a:pPr>
            <a:endParaRPr lang="es-ES" sz="1471" kern="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643309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animBg="1"/>
      <p:bldP spid="17" grpId="1" animBg="1"/>
      <p:bldP spid="18" grpId="0" animBg="1"/>
      <p:bldP spid="18" grpId="1" animBg="1"/>
      <p:bldP spid="19" grpId="0"/>
      <p:bldP spid="19" grpId="1"/>
      <p:bldP spid="20" grpId="0" animBg="1"/>
      <p:bldP spid="20" grpId="1" animBg="1"/>
      <p:bldP spid="21" grpId="0" animBg="1"/>
      <p:bldP spid="21" grpId="1" animBg="1"/>
      <p:bldP spid="22" grpId="0" animBg="1"/>
      <p:bldP spid="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err="1" smtClean="0"/>
              <a:t>Roadmap</a:t>
            </a:r>
            <a:r>
              <a:rPr lang="es-ES" dirty="0" smtClean="0"/>
              <a:t> de Office 365 – Como se comunica</a:t>
            </a:r>
            <a:endParaRPr lang="es-ES" dirty="0"/>
          </a:p>
        </p:txBody>
      </p:sp>
      <p:pic>
        <p:nvPicPr>
          <p:cNvPr id="10" name="Picture 2"/>
          <p:cNvPicPr>
            <a:picLocks noChangeAspect="1"/>
          </p:cNvPicPr>
          <p:nvPr/>
        </p:nvPicPr>
        <p:blipFill>
          <a:blip r:embed="rId3"/>
          <a:stretch>
            <a:fillRect/>
          </a:stretch>
        </p:blipFill>
        <p:spPr>
          <a:xfrm>
            <a:off x="1416182" y="1421627"/>
            <a:ext cx="9307324" cy="5192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238093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¡Completa tu pasaporte!</a:t>
            </a:r>
            <a:endParaRPr lang="es-ES" dirty="0"/>
          </a:p>
        </p:txBody>
      </p:sp>
      <p:sp>
        <p:nvSpPr>
          <p:cNvPr id="6" name="Marcador de contenido 5"/>
          <p:cNvSpPr>
            <a:spLocks noGrp="1"/>
          </p:cNvSpPr>
          <p:nvPr>
            <p:ph idx="1"/>
          </p:nvPr>
        </p:nvSpPr>
        <p:spPr>
          <a:xfrm>
            <a:off x="274642" y="1825625"/>
            <a:ext cx="6076540" cy="4674412"/>
          </a:xfrm>
        </p:spPr>
        <p:txBody>
          <a:bodyPr>
            <a:normAutofit/>
          </a:bodyPr>
          <a:lstStyle/>
          <a:p>
            <a:r>
              <a:rPr lang="es-ES" dirty="0" smtClean="0"/>
              <a:t> Debes recorrer todos los stand de la conferencia</a:t>
            </a:r>
          </a:p>
          <a:p>
            <a:r>
              <a:rPr lang="es-ES" dirty="0"/>
              <a:t> </a:t>
            </a:r>
            <a:r>
              <a:rPr lang="es-ES" dirty="0" smtClean="0"/>
              <a:t>Solicita en cada stand su pegatina</a:t>
            </a:r>
          </a:p>
          <a:p>
            <a:r>
              <a:rPr lang="es-ES" dirty="0"/>
              <a:t> </a:t>
            </a:r>
            <a:r>
              <a:rPr lang="es-ES" dirty="0" smtClean="0"/>
              <a:t>Pégalas todas en el pasaporte</a:t>
            </a:r>
          </a:p>
          <a:p>
            <a:r>
              <a:rPr lang="es-ES" dirty="0"/>
              <a:t> </a:t>
            </a:r>
            <a:r>
              <a:rPr lang="es-ES" dirty="0" smtClean="0"/>
              <a:t>Una vez relleno, </a:t>
            </a:r>
            <a:r>
              <a:rPr lang="es-ES" b="1" dirty="0" smtClean="0"/>
              <a:t>solicita</a:t>
            </a:r>
            <a:r>
              <a:rPr lang="es-ES" dirty="0" smtClean="0"/>
              <a:t> a la azafata del mostrador interno (al lado del auditorio) tu </a:t>
            </a:r>
            <a:r>
              <a:rPr lang="es-ES" b="1" dirty="0" smtClean="0"/>
              <a:t>número de participación</a:t>
            </a:r>
          </a:p>
          <a:p>
            <a:r>
              <a:rPr lang="es-ES" dirty="0"/>
              <a:t> </a:t>
            </a:r>
            <a:r>
              <a:rPr lang="es-ES" dirty="0" smtClean="0"/>
              <a:t>¡El pasaporte completo </a:t>
            </a:r>
            <a:r>
              <a:rPr lang="es-ES" b="1" dirty="0" smtClean="0"/>
              <a:t>te permitirá </a:t>
            </a:r>
            <a:r>
              <a:rPr lang="es-ES" dirty="0" smtClean="0"/>
              <a:t>participar en el sorteo de los regalos de la conferencia!</a:t>
            </a:r>
          </a:p>
          <a:p>
            <a:endParaRPr lang="es-ES" dirty="0" smtClean="0"/>
          </a:p>
          <a:p>
            <a:endParaRPr lang="es-ES" dirty="0"/>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614214" y="582239"/>
            <a:ext cx="2042676" cy="4045688"/>
          </a:xfrm>
          <a:prstGeom prst="rect">
            <a:avLst/>
          </a:prstGeom>
        </p:spPr>
      </p:pic>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081" y="2445483"/>
            <a:ext cx="2242630" cy="3157870"/>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0381" y="3579355"/>
            <a:ext cx="2600186" cy="3718649"/>
          </a:xfrm>
          <a:prstGeom prst="rect">
            <a:avLst/>
          </a:prstGeom>
        </p:spPr>
      </p:pic>
    </p:spTree>
    <p:extLst>
      <p:ext uri="{BB962C8B-B14F-4D97-AF65-F5344CB8AC3E}">
        <p14:creationId xmlns:p14="http://schemas.microsoft.com/office/powerpoint/2010/main" val="133219937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¡Rellena tu encuesta!</a:t>
            </a:r>
            <a:endParaRPr lang="es-ES" dirty="0"/>
          </a:p>
        </p:txBody>
      </p:sp>
      <p:sp>
        <p:nvSpPr>
          <p:cNvPr id="3" name="Marcador de contenido 2"/>
          <p:cNvSpPr>
            <a:spLocks noGrp="1"/>
          </p:cNvSpPr>
          <p:nvPr>
            <p:ph idx="1"/>
          </p:nvPr>
        </p:nvSpPr>
        <p:spPr>
          <a:xfrm>
            <a:off x="274642" y="1825625"/>
            <a:ext cx="6905880" cy="4351338"/>
          </a:xfrm>
        </p:spPr>
        <p:txBody>
          <a:bodyPr/>
          <a:lstStyle/>
          <a:p>
            <a:r>
              <a:rPr lang="es-ES" dirty="0" smtClean="0"/>
              <a:t> No olvides </a:t>
            </a:r>
            <a:r>
              <a:rPr lang="es-ES" b="1" dirty="0" smtClean="0"/>
              <a:t>rellenar las dos hojas </a:t>
            </a:r>
            <a:r>
              <a:rPr lang="es-ES" dirty="0" smtClean="0"/>
              <a:t>de encuesta.</a:t>
            </a:r>
          </a:p>
          <a:p>
            <a:r>
              <a:rPr lang="es-ES" dirty="0"/>
              <a:t> Una vez relleno, </a:t>
            </a:r>
            <a:r>
              <a:rPr lang="es-ES" b="1" dirty="0" smtClean="0"/>
              <a:t>entrégala </a:t>
            </a:r>
            <a:r>
              <a:rPr lang="es-ES" dirty="0" smtClean="0"/>
              <a:t>a </a:t>
            </a:r>
            <a:r>
              <a:rPr lang="es-ES" dirty="0"/>
              <a:t>la azafata del mostrador interno (al lado del auditorio</a:t>
            </a:r>
            <a:r>
              <a:rPr lang="es-ES" dirty="0" smtClean="0"/>
              <a:t>).</a:t>
            </a:r>
          </a:p>
          <a:p>
            <a:r>
              <a:rPr lang="es-ES" b="1" dirty="0"/>
              <a:t> </a:t>
            </a:r>
            <a:r>
              <a:rPr lang="es-ES" dirty="0" smtClean="0"/>
              <a:t>La azafata te entregará la bolsa con el </a:t>
            </a:r>
            <a:r>
              <a:rPr lang="es-ES" b="1" dirty="0" smtClean="0"/>
              <a:t>regalo</a:t>
            </a:r>
            <a:r>
              <a:rPr lang="es-ES" dirty="0" smtClean="0"/>
              <a:t> de la conferencia.</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932" y="2783788"/>
            <a:ext cx="1943631" cy="1943631"/>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521" y="2700397"/>
            <a:ext cx="2600186" cy="3718649"/>
          </a:xfrm>
          <a:prstGeom prst="rect">
            <a:avLst/>
          </a:prstGeom>
        </p:spPr>
      </p:pic>
    </p:spTree>
    <p:extLst>
      <p:ext uri="{BB962C8B-B14F-4D97-AF65-F5344CB8AC3E}">
        <p14:creationId xmlns:p14="http://schemas.microsoft.com/office/powerpoint/2010/main" val="412181083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Materiales de la conferencia!!</a:t>
            </a:r>
            <a:endParaRPr lang="es-ES" dirty="0"/>
          </a:p>
        </p:txBody>
      </p:sp>
      <p:sp>
        <p:nvSpPr>
          <p:cNvPr id="3" name="Marcador de contenido 2"/>
          <p:cNvSpPr>
            <a:spLocks noGrp="1"/>
          </p:cNvSpPr>
          <p:nvPr>
            <p:ph idx="1"/>
          </p:nvPr>
        </p:nvSpPr>
        <p:spPr>
          <a:xfrm>
            <a:off x="274642" y="1825625"/>
            <a:ext cx="6905880" cy="4351338"/>
          </a:xfrm>
        </p:spPr>
        <p:txBody>
          <a:bodyPr/>
          <a:lstStyle/>
          <a:p>
            <a:r>
              <a:rPr lang="es-ES" dirty="0">
                <a:hlinkClick r:id="rId2"/>
              </a:rPr>
              <a:t>https://github.com/iberianSPC</a:t>
            </a:r>
            <a:r>
              <a:rPr lang="es-ES" dirty="0" smtClean="0">
                <a:hlinkClick r:id="rId2"/>
              </a:rPr>
              <a:t>/</a:t>
            </a:r>
            <a:r>
              <a:rPr lang="es-ES" dirty="0" smtClean="0"/>
              <a:t> </a:t>
            </a:r>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932" y="2783788"/>
            <a:ext cx="1943631" cy="1943631"/>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521" y="2700397"/>
            <a:ext cx="2600186" cy="3718649"/>
          </a:xfrm>
          <a:prstGeom prst="rect">
            <a:avLst/>
          </a:prstGeom>
        </p:spPr>
      </p:pic>
    </p:spTree>
    <p:extLst>
      <p:ext uri="{BB962C8B-B14F-4D97-AF65-F5344CB8AC3E}">
        <p14:creationId xmlns:p14="http://schemas.microsoft.com/office/powerpoint/2010/main" val="8345044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Juan Carlos González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Office 365 MVP</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MVP CLUSTER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a:t>https://jcgonzalezmartin.wordpress.com/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smtClean="0"/>
              <a:t>http://www.compartimoss.com</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@jcgm1978</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Cloud &amp; Productivity Advisor</a:t>
            </a:r>
            <a:endParaRPr lang="es-ES" dirty="0"/>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22696" b="4394"/>
          <a:stretch/>
        </p:blipFill>
        <p:spPr>
          <a:xfrm>
            <a:off x="1096260" y="3489429"/>
            <a:ext cx="1769879" cy="1290403"/>
          </a:xfrm>
          <a:prstGeom prst="rect">
            <a:avLst/>
          </a:prstGeom>
        </p:spPr>
      </p:pic>
      <p:pic>
        <p:nvPicPr>
          <p:cNvPr id="5" name="Marcador de posición de imagen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81" r="581"/>
          <a:stretch>
            <a:fillRect/>
          </a:stretch>
        </p:blipFill>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672" y="4896797"/>
            <a:ext cx="2289053" cy="923546"/>
          </a:xfrm>
          <a:prstGeom prst="rect">
            <a:avLst/>
          </a:prstGeom>
        </p:spPr>
      </p:pic>
      <p:pic>
        <p:nvPicPr>
          <p:cNvPr id="8" name="Imagen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437" y="5907595"/>
            <a:ext cx="2297288" cy="878644"/>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5475" y="5306039"/>
            <a:ext cx="2438400" cy="1533525"/>
          </a:xfrm>
          <a:prstGeom prst="rect">
            <a:avLst/>
          </a:prstGeom>
        </p:spPr>
      </p:pic>
    </p:spTree>
    <p:extLst>
      <p:ext uri="{BB962C8B-B14F-4D97-AF65-F5344CB8AC3E}">
        <p14:creationId xmlns:p14="http://schemas.microsoft.com/office/powerpoint/2010/main" val="3058268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8387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Nuevas Experiencias y Nuevas formas de trabajar con Office 365</a:t>
            </a:r>
            <a:r>
              <a:rPr lang="es-ES" dirty="0"/>
              <a:t>:  La productividad se re-inventa</a:t>
            </a:r>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a:t>
            </a:r>
            <a:r>
              <a:rPr lang="es-ES" b="1" dirty="0" err="1" smtClean="0"/>
              <a:t>ceusbyiberianspc</a:t>
            </a:r>
            <a:endParaRPr lang="es-ES"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00259" y="3800104"/>
            <a:ext cx="2268712" cy="2532133"/>
          </a:xfrm>
          <a:prstGeom prst="rect">
            <a:avLst/>
          </a:prstGeom>
        </p:spPr>
      </p:pic>
    </p:spTree>
    <p:extLst>
      <p:ext uri="{BB962C8B-B14F-4D97-AF65-F5344CB8AC3E}">
        <p14:creationId xmlns:p14="http://schemas.microsoft.com/office/powerpoint/2010/main" val="16463769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Tendencias que cambia nuestra forma de trabajar</a:t>
            </a:r>
            <a:endParaRPr lang="es-ES" dirty="0"/>
          </a:p>
        </p:txBody>
      </p:sp>
      <p:grpSp>
        <p:nvGrpSpPr>
          <p:cNvPr id="28" name="Group 4"/>
          <p:cNvGrpSpPr/>
          <p:nvPr/>
        </p:nvGrpSpPr>
        <p:grpSpPr>
          <a:xfrm>
            <a:off x="660532" y="1811662"/>
            <a:ext cx="3588433" cy="4149867"/>
            <a:chOff x="435149" y="1516385"/>
            <a:chExt cx="3588433" cy="4149867"/>
          </a:xfrm>
        </p:grpSpPr>
        <p:sp>
          <p:nvSpPr>
            <p:cNvPr id="29" name="Rectangle 18"/>
            <p:cNvSpPr/>
            <p:nvPr/>
          </p:nvSpPr>
          <p:spPr>
            <a:xfrm>
              <a:off x="488938" y="1516385"/>
              <a:ext cx="2876371" cy="553998"/>
            </a:xfrm>
            <a:prstGeom prst="rect">
              <a:avLst/>
            </a:prstGeom>
          </p:spPr>
          <p:txBody>
            <a:bodyPr wrap="square" lIns="0" tIns="0" rIns="0" bIns="0">
              <a:spAutoFit/>
            </a:bodyPr>
            <a:lstStyle/>
            <a:p>
              <a:pPr defTabSz="1218936">
                <a:defRPr/>
              </a:pPr>
              <a:r>
                <a:rPr lang="es-ES" sz="3600" b="1" kern="0" dirty="0" smtClean="0">
                  <a:solidFill>
                    <a:prstClr val="black">
                      <a:alpha val="99000"/>
                    </a:prstClr>
                  </a:solidFill>
                  <a:latin typeface="Segoe UI"/>
                </a:rPr>
                <a:t>Dispositivos</a:t>
              </a:r>
              <a:endParaRPr lang="es-ES" sz="3600" b="1" kern="0" dirty="0">
                <a:solidFill>
                  <a:prstClr val="black">
                    <a:alpha val="99000"/>
                  </a:prstClr>
                </a:solidFill>
                <a:latin typeface="Segoe UI"/>
              </a:endParaRPr>
            </a:p>
          </p:txBody>
        </p:sp>
        <p:sp>
          <p:nvSpPr>
            <p:cNvPr id="30" name="Rectangle 26"/>
            <p:cNvSpPr/>
            <p:nvPr/>
          </p:nvSpPr>
          <p:spPr>
            <a:xfrm>
              <a:off x="435149" y="3706190"/>
              <a:ext cx="3534644" cy="1015663"/>
            </a:xfrm>
            <a:prstGeom prst="rect">
              <a:avLst/>
            </a:prstGeom>
          </p:spPr>
          <p:txBody>
            <a:bodyPr wrap="square" lIns="182880" tIns="0" rIns="0" bIns="0">
              <a:spAutoFit/>
            </a:bodyPr>
            <a:lstStyle/>
            <a:p>
              <a:pPr defTabSz="1949639" fontAlgn="base">
                <a:spcBef>
                  <a:spcPct val="0"/>
                </a:spcBef>
                <a:spcAft>
                  <a:spcPct val="0"/>
                </a:spcAft>
                <a:defRPr/>
              </a:pPr>
              <a:r>
                <a:rPr lang="en-US" sz="6600" kern="0" spc="-200" dirty="0">
                  <a:ln w="3175">
                    <a:noFill/>
                  </a:ln>
                  <a:solidFill>
                    <a:srgbClr val="000000">
                      <a:lumMod val="65000"/>
                      <a:lumOff val="35000"/>
                    </a:srgbClr>
                  </a:solidFill>
                  <a:latin typeface="Segoe UI"/>
                  <a:cs typeface="Arial" charset="0"/>
                </a:rPr>
                <a:t>1000 M</a:t>
              </a:r>
              <a:endParaRPr lang="en-US" sz="8800" kern="0" spc="-200" dirty="0">
                <a:ln w="3175">
                  <a:noFill/>
                </a:ln>
                <a:solidFill>
                  <a:srgbClr val="000000">
                    <a:lumMod val="65000"/>
                    <a:lumOff val="35000"/>
                  </a:srgbClr>
                </a:solidFill>
                <a:latin typeface="Segoe UI"/>
                <a:cs typeface="Arial" charset="0"/>
              </a:endParaRPr>
            </a:p>
          </p:txBody>
        </p:sp>
        <p:grpSp>
          <p:nvGrpSpPr>
            <p:cNvPr id="31" name="Group 8"/>
            <p:cNvGrpSpPr/>
            <p:nvPr/>
          </p:nvGrpSpPr>
          <p:grpSpPr>
            <a:xfrm>
              <a:off x="488824" y="2113978"/>
              <a:ext cx="3534758" cy="1500589"/>
              <a:chOff x="366713" y="1585482"/>
              <a:chExt cx="2651760" cy="1125442"/>
            </a:xfrm>
          </p:grpSpPr>
          <p:sp>
            <p:nvSpPr>
              <p:cNvPr id="33" name="Rectangle 41"/>
              <p:cNvSpPr/>
              <p:nvPr/>
            </p:nvSpPr>
            <p:spPr>
              <a:xfrm>
                <a:off x="366713" y="1585482"/>
                <a:ext cx="2651760" cy="1125442"/>
              </a:xfrm>
              <a:prstGeom prst="rect">
                <a:avLst/>
              </a:prstGeom>
              <a:solidFill>
                <a:srgbClr val="FFFFFF">
                  <a:lumMod val="95000"/>
                </a:srgbClr>
              </a:solidFill>
              <a:ln w="9525" cap="flat" cmpd="sng" algn="ctr">
                <a:noFill/>
                <a:prstDash val="solid"/>
              </a:ln>
              <a:effectLst/>
            </p:spPr>
            <p:txBody>
              <a:bodyPr rtlCol="0" anchor="ctr"/>
              <a:lstStyle/>
              <a:p>
                <a:pPr algn="ctr" defTabSz="1218936">
                  <a:defRPr/>
                </a:pPr>
                <a:endParaRPr lang="en-US" sz="2400" kern="0">
                  <a:solidFill>
                    <a:prstClr val="white"/>
                  </a:solidFill>
                  <a:latin typeface="Segoe UI"/>
                </a:endParaRPr>
              </a:p>
            </p:txBody>
          </p:sp>
          <p:pic>
            <p:nvPicPr>
              <p:cNvPr id="34" name="Picture 3"/>
              <p:cNvPicPr>
                <a:picLocks noChangeAspect="1" noChangeArrowheads="1"/>
              </p:cNvPicPr>
              <p:nvPr/>
            </p:nvPicPr>
            <p:blipFill rotWithShape="1">
              <a:blip r:embed="rId2" cstate="email">
                <a:extLst>
                  <a:ext uri="{28A0092B-C50C-407E-A947-70E740481C1C}">
                    <a14:useLocalDpi xmlns:a14="http://schemas.microsoft.com/office/drawing/2010/main" val="0"/>
                  </a:ext>
                </a:extLst>
              </a:blip>
              <a:stretch/>
            </p:blipFill>
            <p:spPr bwMode="auto">
              <a:xfrm>
                <a:off x="1951451" y="1851117"/>
                <a:ext cx="1005840" cy="647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546" y="1871449"/>
                <a:ext cx="365760" cy="578940"/>
              </a:xfrm>
              <a:prstGeom prst="rect">
                <a:avLst/>
              </a:prstGeom>
            </p:spPr>
          </p:pic>
          <p:grpSp>
            <p:nvGrpSpPr>
              <p:cNvPr id="36" name="Group 7"/>
              <p:cNvGrpSpPr/>
              <p:nvPr/>
            </p:nvGrpSpPr>
            <p:grpSpPr>
              <a:xfrm>
                <a:off x="945833" y="1787841"/>
                <a:ext cx="1234440" cy="720726"/>
                <a:chOff x="1010608" y="1787841"/>
                <a:chExt cx="1234440" cy="720726"/>
              </a:xfrm>
            </p:grpSpPr>
            <p:pic>
              <p:nvPicPr>
                <p:cNvPr id="37" name="Picture 51"/>
                <p:cNvPicPr>
                  <a:picLocks noChangeAspect="1"/>
                </p:cNvPicPr>
                <p:nvPr/>
              </p:nvPicPr>
              <p:blipFill rotWithShape="1">
                <a:blip r:embed="rId4" cstate="print">
                  <a:extLst>
                    <a:ext uri="{28A0092B-C50C-407E-A947-70E740481C1C}">
                      <a14:useLocalDpi xmlns:a14="http://schemas.microsoft.com/office/drawing/2010/main" val="0"/>
                    </a:ext>
                  </a:extLst>
                </a:blip>
                <a:srcRect t="7638" b="12231"/>
                <a:stretch/>
              </p:blipFill>
              <p:spPr>
                <a:xfrm>
                  <a:off x="1010608" y="1787841"/>
                  <a:ext cx="1234440" cy="720726"/>
                </a:xfrm>
                <a:prstGeom prst="rect">
                  <a:avLst/>
                </a:prstGeom>
                <a:noFill/>
                <a:ln>
                  <a:noFill/>
                </a:ln>
              </p:spPr>
            </p:pic>
            <p:pic>
              <p:nvPicPr>
                <p:cNvPr id="3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 b="1954"/>
                <a:stretch/>
              </p:blipFill>
              <p:spPr bwMode="auto">
                <a:xfrm>
                  <a:off x="1215923" y="1843900"/>
                  <a:ext cx="822960" cy="457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32" name="Rectangle 2"/>
            <p:cNvSpPr/>
            <p:nvPr/>
          </p:nvSpPr>
          <p:spPr>
            <a:xfrm>
              <a:off x="478066" y="4650589"/>
              <a:ext cx="3237787" cy="1015663"/>
            </a:xfrm>
            <a:prstGeom prst="rect">
              <a:avLst/>
            </a:prstGeom>
          </p:spPr>
          <p:txBody>
            <a:bodyPr wrap="square" lIns="182880" tIns="0" bIns="0">
              <a:spAutoFit/>
            </a:bodyPr>
            <a:lstStyle/>
            <a:p>
              <a:pPr defTabSz="1949639" fontAlgn="base">
                <a:spcBef>
                  <a:spcPct val="0"/>
                </a:spcBef>
                <a:spcAft>
                  <a:spcPct val="0"/>
                </a:spcAft>
                <a:defRPr/>
              </a:pPr>
              <a:r>
                <a:rPr lang="es-ES" sz="2200" kern="0" dirty="0">
                  <a:solidFill>
                    <a:prstClr val="black">
                      <a:lumMod val="65000"/>
                      <a:lumOff val="35000"/>
                    </a:prstClr>
                  </a:solidFill>
                  <a:latin typeface="Segoe UI"/>
                </a:rPr>
                <a:t>de </a:t>
              </a:r>
              <a:r>
                <a:rPr lang="es-ES" sz="2200" kern="0" dirty="0" err="1">
                  <a:solidFill>
                    <a:prstClr val="black">
                      <a:lumMod val="65000"/>
                      <a:lumOff val="35000"/>
                    </a:prstClr>
                  </a:solidFill>
                  <a:latin typeface="Segoe UI Semibold" pitchFamily="34" charset="0"/>
                  <a:cs typeface="Segoe UI Semibold" pitchFamily="34" charset="0"/>
                </a:rPr>
                <a:t>smartphones</a:t>
              </a:r>
              <a:r>
                <a:rPr lang="es-ES" sz="2200" kern="0" dirty="0">
                  <a:solidFill>
                    <a:prstClr val="black">
                      <a:lumMod val="65000"/>
                      <a:lumOff val="35000"/>
                    </a:prstClr>
                  </a:solidFill>
                  <a:latin typeface="Segoe UI Semibold" pitchFamily="34" charset="0"/>
                </a:rPr>
                <a:t> </a:t>
              </a:r>
              <a:r>
                <a:rPr lang="es-ES" sz="2200" kern="0" dirty="0">
                  <a:solidFill>
                    <a:prstClr val="black">
                      <a:lumMod val="65000"/>
                      <a:lumOff val="35000"/>
                    </a:prstClr>
                  </a:solidFill>
                  <a:latin typeface="Segoe UI"/>
                </a:rPr>
                <a:t>en 2016, 350M para uso empresarial</a:t>
              </a:r>
              <a:endParaRPr lang="es-ES" sz="2200" kern="0" dirty="0">
                <a:solidFill>
                  <a:prstClr val="black">
                    <a:lumMod val="65000"/>
                    <a:lumOff val="35000"/>
                  </a:prstClr>
                </a:solidFill>
                <a:latin typeface="Segoe UI"/>
                <a:ea typeface="Segoe UI" pitchFamily="34" charset="0"/>
                <a:cs typeface="Segoe UI" pitchFamily="34" charset="0"/>
              </a:endParaRPr>
            </a:p>
          </p:txBody>
        </p:sp>
      </p:grpSp>
      <p:grpSp>
        <p:nvGrpSpPr>
          <p:cNvPr id="39" name="Group 6"/>
          <p:cNvGrpSpPr/>
          <p:nvPr/>
        </p:nvGrpSpPr>
        <p:grpSpPr>
          <a:xfrm>
            <a:off x="4397848" y="1811660"/>
            <a:ext cx="3534876" cy="4149866"/>
            <a:chOff x="4172467" y="1516385"/>
            <a:chExt cx="3534876" cy="4149866"/>
          </a:xfrm>
        </p:grpSpPr>
        <p:pic>
          <p:nvPicPr>
            <p:cNvPr id="40" name="Picture 4" descr="C:\Users\v-junyo\Documents\Jun_Mesh\Microsoft Files\DesignTools\Brand Photos\Windows 7\Commercial\COMMERCIAL\WIN12_Claudia_04.pn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172467" y="2113980"/>
              <a:ext cx="3534757" cy="150058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19"/>
            <p:cNvSpPr/>
            <p:nvPr/>
          </p:nvSpPr>
          <p:spPr>
            <a:xfrm>
              <a:off x="4172584" y="1516385"/>
              <a:ext cx="2774610" cy="553998"/>
            </a:xfrm>
            <a:prstGeom prst="rect">
              <a:avLst/>
            </a:prstGeom>
          </p:spPr>
          <p:txBody>
            <a:bodyPr wrap="square" lIns="0" tIns="0" rIns="0" bIns="0">
              <a:spAutoFit/>
            </a:bodyPr>
            <a:lstStyle/>
            <a:p>
              <a:pPr defTabSz="1218936">
                <a:defRPr/>
              </a:pPr>
              <a:r>
                <a:rPr lang="en-US" sz="3600" b="1" kern="0" dirty="0">
                  <a:solidFill>
                    <a:prstClr val="black">
                      <a:alpha val="99000"/>
                    </a:prstClr>
                  </a:solidFill>
                  <a:latin typeface="Segoe UI"/>
                </a:rPr>
                <a:t>Personas</a:t>
              </a:r>
            </a:p>
          </p:txBody>
        </p:sp>
        <p:sp>
          <p:nvSpPr>
            <p:cNvPr id="42" name="Rectangle 28"/>
            <p:cNvSpPr/>
            <p:nvPr/>
          </p:nvSpPr>
          <p:spPr>
            <a:xfrm>
              <a:off x="4172467" y="3706190"/>
              <a:ext cx="3534757" cy="1015663"/>
            </a:xfrm>
            <a:prstGeom prst="rect">
              <a:avLst/>
            </a:prstGeom>
          </p:spPr>
          <p:txBody>
            <a:bodyPr wrap="square" lIns="182880" tIns="0" rIns="0" bIns="0">
              <a:spAutoFit/>
            </a:bodyPr>
            <a:lstStyle/>
            <a:p>
              <a:pPr defTabSz="1949639" fontAlgn="base">
                <a:spcBef>
                  <a:spcPct val="0"/>
                </a:spcBef>
                <a:spcAft>
                  <a:spcPct val="0"/>
                </a:spcAft>
                <a:defRPr/>
              </a:pPr>
              <a:r>
                <a:rPr lang="en-US" sz="6600" kern="0" spc="-200" dirty="0" smtClean="0">
                  <a:ln w="3175">
                    <a:noFill/>
                  </a:ln>
                  <a:solidFill>
                    <a:srgbClr val="000000">
                      <a:lumMod val="65000"/>
                      <a:lumOff val="35000"/>
                    </a:srgbClr>
                  </a:solidFill>
                  <a:latin typeface="Segoe UI"/>
                  <a:cs typeface="Arial" charset="0"/>
                </a:rPr>
                <a:t>&gt; 82</a:t>
              </a:r>
              <a:r>
                <a:rPr lang="en-US" sz="4800" kern="0" spc="-200" dirty="0">
                  <a:ln w="3175">
                    <a:noFill/>
                  </a:ln>
                  <a:solidFill>
                    <a:srgbClr val="000000">
                      <a:lumMod val="65000"/>
                      <a:lumOff val="35000"/>
                    </a:srgbClr>
                  </a:solidFill>
                  <a:latin typeface="Segoe UI"/>
                  <a:cs typeface="Arial" charset="0"/>
                </a:rPr>
                <a:t>% </a:t>
              </a:r>
              <a:endParaRPr lang="en-US" sz="6600" kern="0" spc="800" dirty="0">
                <a:ln w="3175">
                  <a:noFill/>
                </a:ln>
                <a:solidFill>
                  <a:srgbClr val="000000">
                    <a:lumMod val="65000"/>
                    <a:lumOff val="35000"/>
                  </a:srgbClr>
                </a:solidFill>
                <a:latin typeface="Segoe UI"/>
                <a:cs typeface="Arial" charset="0"/>
              </a:endParaRPr>
            </a:p>
          </p:txBody>
        </p:sp>
        <p:sp>
          <p:nvSpPr>
            <p:cNvPr id="43" name="Rectangle 5"/>
            <p:cNvSpPr/>
            <p:nvPr/>
          </p:nvSpPr>
          <p:spPr>
            <a:xfrm>
              <a:off x="4192924" y="4650588"/>
              <a:ext cx="3514419" cy="1015663"/>
            </a:xfrm>
            <a:prstGeom prst="rect">
              <a:avLst/>
            </a:prstGeom>
          </p:spPr>
          <p:txBody>
            <a:bodyPr wrap="square" lIns="182880" tIns="0" rIns="0" bIns="0">
              <a:spAutoFit/>
            </a:bodyPr>
            <a:lstStyle/>
            <a:p>
              <a:pPr defTabSz="1949639" fontAlgn="base">
                <a:spcBef>
                  <a:spcPct val="0"/>
                </a:spcBef>
                <a:spcAft>
                  <a:spcPct val="0"/>
                </a:spcAft>
                <a:defRPr/>
              </a:pPr>
              <a:r>
                <a:rPr lang="es-ES" sz="2200" kern="0" dirty="0">
                  <a:solidFill>
                    <a:prstClr val="black">
                      <a:lumMod val="65000"/>
                      <a:lumOff val="35000"/>
                    </a:prstClr>
                  </a:solidFill>
                  <a:latin typeface="Segoe UI"/>
                  <a:ea typeface="Segoe UI" pitchFamily="34" charset="0"/>
                  <a:cs typeface="Segoe UI" pitchFamily="34" charset="0"/>
                </a:rPr>
                <a:t>De la población mundial participa en </a:t>
              </a:r>
              <a:r>
                <a:rPr lang="es-ES" sz="2200" kern="0" dirty="0">
                  <a:solidFill>
                    <a:prstClr val="black">
                      <a:lumMod val="65000"/>
                      <a:lumOff val="35000"/>
                    </a:prstClr>
                  </a:solidFill>
                  <a:latin typeface="Segoe UI Semibold" pitchFamily="34" charset="0"/>
                  <a:cs typeface="Segoe UI Semibold" pitchFamily="34" charset="0"/>
                </a:rPr>
                <a:t>Redes sociales</a:t>
              </a:r>
            </a:p>
          </p:txBody>
        </p:sp>
      </p:grpSp>
      <p:grpSp>
        <p:nvGrpSpPr>
          <p:cNvPr id="44" name="Group 1"/>
          <p:cNvGrpSpPr/>
          <p:nvPr/>
        </p:nvGrpSpPr>
        <p:grpSpPr>
          <a:xfrm>
            <a:off x="8081611" y="1811662"/>
            <a:ext cx="3534759" cy="4518111"/>
            <a:chOff x="7992708" y="1516385"/>
            <a:chExt cx="3534759" cy="4518111"/>
          </a:xfrm>
        </p:grpSpPr>
        <p:pic>
          <p:nvPicPr>
            <p:cNvPr id="45" name="Picture 2" descr="\\sfp\Public\Mitchell\iStock_000008114474Medium.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7992708" y="2113979"/>
              <a:ext cx="3534759" cy="1500587"/>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14"/>
            <p:cNvGrpSpPr/>
            <p:nvPr/>
          </p:nvGrpSpPr>
          <p:grpSpPr>
            <a:xfrm>
              <a:off x="7992708" y="1516385"/>
              <a:ext cx="3225625" cy="4518111"/>
              <a:chOff x="7856228" y="1516385"/>
              <a:chExt cx="3225625" cy="4518111"/>
            </a:xfrm>
          </p:grpSpPr>
          <p:sp>
            <p:nvSpPr>
              <p:cNvPr id="47" name="Rectangle 22"/>
              <p:cNvSpPr/>
              <p:nvPr/>
            </p:nvSpPr>
            <p:spPr>
              <a:xfrm>
                <a:off x="7856228" y="1516385"/>
                <a:ext cx="2559653" cy="553998"/>
              </a:xfrm>
              <a:prstGeom prst="rect">
                <a:avLst/>
              </a:prstGeom>
            </p:spPr>
            <p:txBody>
              <a:bodyPr wrap="square" lIns="0" tIns="0" rIns="0" bIns="0">
                <a:spAutoFit/>
              </a:bodyPr>
              <a:lstStyle/>
              <a:p>
                <a:pPr defTabSz="1218936">
                  <a:defRPr/>
                </a:pPr>
                <a:r>
                  <a:rPr lang="en-US" sz="3600" b="1" kern="0" dirty="0">
                    <a:solidFill>
                      <a:prstClr val="black">
                        <a:alpha val="99000"/>
                      </a:prstClr>
                    </a:solidFill>
                    <a:latin typeface="Segoe UI"/>
                  </a:rPr>
                  <a:t>Cloud</a:t>
                </a:r>
              </a:p>
            </p:txBody>
          </p:sp>
          <p:sp>
            <p:nvSpPr>
              <p:cNvPr id="48" name="Rectangle 31"/>
              <p:cNvSpPr/>
              <p:nvPr/>
            </p:nvSpPr>
            <p:spPr>
              <a:xfrm>
                <a:off x="7920417" y="3706190"/>
                <a:ext cx="2388241" cy="1015663"/>
              </a:xfrm>
              <a:prstGeom prst="rect">
                <a:avLst/>
              </a:prstGeom>
            </p:spPr>
            <p:txBody>
              <a:bodyPr wrap="square" lIns="182880" tIns="0" rIns="0" bIns="0">
                <a:spAutoFit/>
              </a:bodyPr>
              <a:lstStyle/>
              <a:p>
                <a:pPr defTabSz="1949639" fontAlgn="base">
                  <a:spcBef>
                    <a:spcPct val="0"/>
                  </a:spcBef>
                  <a:spcAft>
                    <a:spcPct val="0"/>
                  </a:spcAft>
                  <a:defRPr/>
                </a:pPr>
                <a:r>
                  <a:rPr lang="en-US" sz="6600" kern="0" spc="-200" dirty="0">
                    <a:ln w="3175">
                      <a:noFill/>
                    </a:ln>
                    <a:solidFill>
                      <a:srgbClr val="000000">
                        <a:lumMod val="65000"/>
                        <a:lumOff val="35000"/>
                      </a:srgbClr>
                    </a:solidFill>
                    <a:latin typeface="Segoe UI"/>
                    <a:cs typeface="Arial" charset="0"/>
                  </a:rPr>
                  <a:t>50</a:t>
                </a:r>
                <a:r>
                  <a:rPr lang="en-US" sz="4800" kern="0" spc="-200" dirty="0">
                    <a:ln w="3175">
                      <a:noFill/>
                    </a:ln>
                    <a:solidFill>
                      <a:srgbClr val="000000">
                        <a:lumMod val="65000"/>
                        <a:lumOff val="35000"/>
                      </a:srgbClr>
                    </a:solidFill>
                    <a:latin typeface="Segoe UI"/>
                    <a:cs typeface="Arial" charset="0"/>
                  </a:rPr>
                  <a:t>%</a:t>
                </a:r>
                <a:endParaRPr lang="en-US" sz="5400" kern="0" spc="-400" dirty="0">
                  <a:ln w="3175">
                    <a:noFill/>
                  </a:ln>
                  <a:solidFill>
                    <a:srgbClr val="000000">
                      <a:lumMod val="65000"/>
                      <a:lumOff val="35000"/>
                    </a:srgbClr>
                  </a:solidFill>
                  <a:latin typeface="Segoe UI"/>
                  <a:cs typeface="Arial" charset="0"/>
                </a:endParaRPr>
              </a:p>
            </p:txBody>
          </p:sp>
          <p:sp>
            <p:nvSpPr>
              <p:cNvPr id="49" name="Rectangle 13"/>
              <p:cNvSpPr/>
              <p:nvPr/>
            </p:nvSpPr>
            <p:spPr>
              <a:xfrm>
                <a:off x="7941359" y="4680279"/>
                <a:ext cx="3140494" cy="1354217"/>
              </a:xfrm>
              <a:prstGeom prst="rect">
                <a:avLst/>
              </a:prstGeom>
            </p:spPr>
            <p:txBody>
              <a:bodyPr wrap="square" lIns="182880" tIns="0" rIns="0" bIns="0">
                <a:spAutoFit/>
              </a:bodyPr>
              <a:lstStyle/>
              <a:p>
                <a:pPr defTabSz="1949639" fontAlgn="base">
                  <a:spcBef>
                    <a:spcPct val="0"/>
                  </a:spcBef>
                  <a:spcAft>
                    <a:spcPct val="0"/>
                  </a:spcAft>
                  <a:defRPr/>
                </a:pPr>
                <a:r>
                  <a:rPr lang="es-ES" sz="2200" kern="0" dirty="0">
                    <a:solidFill>
                      <a:prstClr val="black">
                        <a:lumMod val="65000"/>
                        <a:lumOff val="35000"/>
                      </a:prstClr>
                    </a:solidFill>
                    <a:latin typeface="Segoe UI"/>
                    <a:ea typeface="Segoe UI" pitchFamily="34" charset="0"/>
                    <a:cs typeface="Segoe UI" pitchFamily="34" charset="0"/>
                  </a:rPr>
                  <a:t>de los clientes empresariales están “</a:t>
                </a:r>
                <a:r>
                  <a:rPr lang="es-ES" sz="2200" kern="0" dirty="0">
                    <a:solidFill>
                      <a:prstClr val="black">
                        <a:lumMod val="65000"/>
                        <a:lumOff val="35000"/>
                      </a:prstClr>
                    </a:solidFill>
                    <a:latin typeface="Segoe UI Semibold" pitchFamily="34" charset="0"/>
                    <a:ea typeface="Segoe UI" pitchFamily="34" charset="0"/>
                    <a:cs typeface="Segoe UI Semibold" pitchFamily="34" charset="0"/>
                  </a:rPr>
                  <a:t>en el camino</a:t>
                </a:r>
                <a:r>
                  <a:rPr lang="es-ES" sz="2200" kern="0" dirty="0">
                    <a:solidFill>
                      <a:prstClr val="black">
                        <a:lumMod val="65000"/>
                        <a:lumOff val="35000"/>
                      </a:prstClr>
                    </a:solidFill>
                    <a:latin typeface="Segoe UI"/>
                    <a:ea typeface="Segoe UI" pitchFamily="34" charset="0"/>
                    <a:cs typeface="Segoe UI" pitchFamily="34" charset="0"/>
                  </a:rPr>
                  <a:t>” hacía la nube</a:t>
                </a:r>
              </a:p>
            </p:txBody>
          </p:sp>
        </p:grpSp>
      </p:grpSp>
    </p:spTree>
    <p:extLst>
      <p:ext uri="{BB962C8B-B14F-4D97-AF65-F5344CB8AC3E}">
        <p14:creationId xmlns:p14="http://schemas.microsoft.com/office/powerpoint/2010/main" val="1307510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1+#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750" fill="hold"/>
                                        <p:tgtEl>
                                          <p:spTgt spid="44"/>
                                        </p:tgtEl>
                                        <p:attrNameLst>
                                          <p:attrName>ppt_x</p:attrName>
                                        </p:attrNameLst>
                                      </p:cBhvr>
                                      <p:tavLst>
                                        <p:tav tm="0">
                                          <p:val>
                                            <p:strVal val="1+#ppt_w/2"/>
                                          </p:val>
                                        </p:tav>
                                        <p:tav tm="100000">
                                          <p:val>
                                            <p:strVal val="#ppt_x"/>
                                          </p:val>
                                        </p:tav>
                                      </p:tavLst>
                                    </p:anim>
                                    <p:anim calcmode="lin" valueType="num">
                                      <p:cBhvr additive="base">
                                        <p:cTn id="16" dur="75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7343" t="2296" r="21908" b="15268"/>
          <a:stretch/>
        </p:blipFill>
        <p:spPr>
          <a:xfrm>
            <a:off x="2853906" y="-30976"/>
            <a:ext cx="6433575" cy="6973145"/>
          </a:xfrm>
          <a:prstGeom prst="rect">
            <a:avLst/>
          </a:prstGeom>
        </p:spPr>
      </p:pic>
      <p:pic>
        <p:nvPicPr>
          <p:cNvPr id="25" name="Picture 24"/>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8202" r="51039" b="18407"/>
          <a:stretch/>
        </p:blipFill>
        <p:spPr>
          <a:xfrm>
            <a:off x="7656488" y="487"/>
            <a:ext cx="6087609" cy="6857027"/>
          </a:xfrm>
          <a:prstGeom prst="parallelogram">
            <a:avLst/>
          </a:prstGeom>
          <a:noFill/>
          <a:ln>
            <a:noFill/>
          </a:ln>
        </p:spPr>
      </p:pic>
      <p:grpSp>
        <p:nvGrpSpPr>
          <p:cNvPr id="5" name="Group 4"/>
          <p:cNvGrpSpPr/>
          <p:nvPr/>
        </p:nvGrpSpPr>
        <p:grpSpPr>
          <a:xfrm>
            <a:off x="8722261" y="990947"/>
            <a:ext cx="2927084" cy="981994"/>
            <a:chOff x="8888898" y="903306"/>
            <a:chExt cx="3284054" cy="1153756"/>
          </a:xfrm>
          <a:solidFill>
            <a:schemeClr val="tx2"/>
          </a:solidFill>
        </p:grpSpPr>
        <p:sp>
          <p:nvSpPr>
            <p:cNvPr id="52" name="Rectangle 9"/>
            <p:cNvSpPr/>
            <p:nvPr/>
          </p:nvSpPr>
          <p:spPr bwMode="auto">
            <a:xfrm>
              <a:off x="8888898" y="903306"/>
              <a:ext cx="3284054"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8972551" y="939847"/>
              <a:ext cx="2724151" cy="10695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2" tIns="46623" rIns="46623" bIns="46623" numCol="1" spcCol="0" rtlCol="0" fromWordArt="0" anchor="ctr" anchorCtr="0" forceAA="0" compatLnSpc="1">
              <a:prstTxWarp prst="textNoShape">
                <a:avLst/>
              </a:prstTxWarp>
              <a:noAutofit/>
            </a:bodyPr>
            <a:lstStyle/>
            <a:p>
              <a:pPr defTabSz="1218519">
                <a:defRPr/>
              </a:pPr>
              <a:r>
                <a:rPr lang="en-US" sz="1600" spc="100" dirty="0">
                  <a:solidFill>
                    <a:srgbClr val="FFFFFF"/>
                  </a:solidFill>
                </a:rPr>
                <a:t>PEOPLE CENTRIC COMPLIANCE</a:t>
              </a:r>
            </a:p>
          </p:txBody>
        </p:sp>
      </p:grpSp>
      <p:grpSp>
        <p:nvGrpSpPr>
          <p:cNvPr id="54" name="Group 53"/>
          <p:cNvGrpSpPr/>
          <p:nvPr/>
        </p:nvGrpSpPr>
        <p:grpSpPr>
          <a:xfrm>
            <a:off x="3020637" y="5553831"/>
            <a:ext cx="3143088" cy="973530"/>
            <a:chOff x="8888897" y="903306"/>
            <a:chExt cx="3284053" cy="1153756"/>
          </a:xfrm>
          <a:solidFill>
            <a:schemeClr val="tx2"/>
          </a:solidFill>
        </p:grpSpPr>
        <p:sp>
          <p:nvSpPr>
            <p:cNvPr id="55" name="Rectangle 9"/>
            <p:cNvSpPr/>
            <p:nvPr/>
          </p:nvSpPr>
          <p:spPr bwMode="auto">
            <a:xfrm>
              <a:off x="8888897" y="903306"/>
              <a:ext cx="3284053"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8972550" y="939847"/>
              <a:ext cx="2724150" cy="10695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2" tIns="46623" rIns="46623" bIns="46623" numCol="1" spcCol="0" rtlCol="0" fromWordArt="0" anchor="ctr" anchorCtr="0" forceAA="0" compatLnSpc="1">
              <a:prstTxWarp prst="textNoShape">
                <a:avLst/>
              </a:prstTxWarp>
              <a:noAutofit/>
            </a:bodyPr>
            <a:lstStyle/>
            <a:p>
              <a:pPr defTabSz="1218519">
                <a:defRPr/>
              </a:pPr>
              <a:r>
                <a:rPr lang="en-US" sz="1600" spc="100" dirty="0">
                  <a:solidFill>
                    <a:srgbClr val="FFFFFF"/>
                  </a:solidFill>
                </a:rPr>
                <a:t>PERSONALIZED INSIGHT</a:t>
              </a:r>
            </a:p>
          </p:txBody>
        </p:sp>
      </p:grpSp>
      <p:cxnSp>
        <p:nvCxnSpPr>
          <p:cNvPr id="61" name="Straight Connector 60"/>
          <p:cNvCxnSpPr/>
          <p:nvPr/>
        </p:nvCxnSpPr>
        <p:spPr>
          <a:xfrm flipH="1">
            <a:off x="7647497" y="486"/>
            <a:ext cx="1529959" cy="6814679"/>
          </a:xfrm>
          <a:prstGeom prst="line">
            <a:avLst/>
          </a:prstGeom>
          <a:ln w="38100" cmpd="sng">
            <a:solidFill>
              <a:srgbClr val="33302E"/>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605001" y="487"/>
            <a:ext cx="6081240" cy="6858000"/>
          </a:xfrm>
          <a:prstGeom prst="parallelogram">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8" name="Rectangle 9"/>
          <p:cNvSpPr/>
          <p:nvPr/>
        </p:nvSpPr>
        <p:spPr bwMode="auto">
          <a:xfrm>
            <a:off x="867" y="990947"/>
            <a:ext cx="2725878" cy="979474"/>
          </a:xfrm>
          <a:custGeom>
            <a:avLst/>
            <a:gdLst>
              <a:gd name="connsiteX0" fmla="*/ 0 w 3284053"/>
              <a:gd name="connsiteY0" fmla="*/ 1153756 h 1153756"/>
              <a:gd name="connsiteX1" fmla="*/ 28843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0 w 3284053"/>
              <a:gd name="connsiteY0" fmla="*/ 1160106 h 1160106"/>
              <a:gd name="connsiteX1" fmla="*/ 2689 w 3284053"/>
              <a:gd name="connsiteY1" fmla="*/ 0 h 1160106"/>
              <a:gd name="connsiteX2" fmla="*/ 3284053 w 3284053"/>
              <a:gd name="connsiteY2" fmla="*/ 6350 h 1160106"/>
              <a:gd name="connsiteX3" fmla="*/ 2995614 w 3284053"/>
              <a:gd name="connsiteY3" fmla="*/ 1160106 h 1160106"/>
              <a:gd name="connsiteX4" fmla="*/ 0 w 3284053"/>
              <a:gd name="connsiteY4" fmla="*/ 1160106 h 1160106"/>
              <a:gd name="connsiteX0" fmla="*/ 0 w 3284053"/>
              <a:gd name="connsiteY0" fmla="*/ 1153756 h 1153756"/>
              <a:gd name="connsiteX1" fmla="*/ 268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053" h="1153756">
                <a:moveTo>
                  <a:pt x="0" y="1153756"/>
                </a:moveTo>
                <a:cubicBezTo>
                  <a:pt x="896" y="767054"/>
                  <a:pt x="1793" y="386702"/>
                  <a:pt x="2689" y="0"/>
                </a:cubicBezTo>
                <a:lnTo>
                  <a:pt x="3284053" y="0"/>
                </a:lnTo>
                <a:lnTo>
                  <a:pt x="2995614" y="1153756"/>
                </a:lnTo>
                <a:lnTo>
                  <a:pt x="0" y="1153756"/>
                </a:lnTo>
                <a:close/>
              </a:path>
            </a:pathLst>
          </a:custGeom>
          <a:solidFill>
            <a:schemeClr val="tx2">
              <a:alpha val="84000"/>
            </a:schemeClr>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70301" y="1021968"/>
            <a:ext cx="2381450" cy="908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2" tIns="46623" rIns="46623" bIns="46623" numCol="1" spcCol="0" rtlCol="0" fromWordArt="0" anchor="ctr" anchorCtr="0" forceAA="0" compatLnSpc="1">
            <a:prstTxWarp prst="textNoShape">
              <a:avLst/>
            </a:prstTxWarp>
            <a:noAutofit/>
          </a:bodyPr>
          <a:lstStyle/>
          <a:p>
            <a:pPr defTabSz="1218519">
              <a:defRPr/>
            </a:pPr>
            <a:r>
              <a:rPr lang="en-US" sz="1600" spc="100" dirty="0">
                <a:solidFill>
                  <a:srgbClr val="FBFBFB"/>
                </a:solidFill>
              </a:rPr>
              <a:t>MODERN</a:t>
            </a:r>
          </a:p>
          <a:p>
            <a:pPr defTabSz="1218519">
              <a:defRPr/>
            </a:pPr>
            <a:r>
              <a:rPr lang="en-US" sz="1600" spc="100" dirty="0">
                <a:solidFill>
                  <a:srgbClr val="FBFBFB"/>
                </a:solidFill>
              </a:rPr>
              <a:t>COLLABORATION</a:t>
            </a:r>
          </a:p>
        </p:txBody>
      </p:sp>
      <p:cxnSp>
        <p:nvCxnSpPr>
          <p:cNvPr id="7" name="Straight Connector 6"/>
          <p:cNvCxnSpPr/>
          <p:nvPr/>
        </p:nvCxnSpPr>
        <p:spPr>
          <a:xfrm flipH="1">
            <a:off x="2960070" y="-134961"/>
            <a:ext cx="1569819" cy="6992475"/>
          </a:xfrm>
          <a:prstGeom prst="line">
            <a:avLst/>
          </a:prstGeom>
          <a:ln w="38100" cmpd="sng">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14047" y="2915023"/>
            <a:ext cx="6763907" cy="1027956"/>
          </a:xfrm>
          <a:prstGeom prst="rect">
            <a:avLst/>
          </a:prstGeom>
          <a:solidFill>
            <a:srgbClr val="33302E">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dirty="0">
              <a:solidFill>
                <a:srgbClr val="E4DED8"/>
              </a:solidFill>
            </a:endParaRPr>
          </a:p>
        </p:txBody>
      </p:sp>
      <p:sp>
        <p:nvSpPr>
          <p:cNvPr id="22" name="Title 1"/>
          <p:cNvSpPr txBox="1">
            <a:spLocks/>
          </p:cNvSpPr>
          <p:nvPr/>
        </p:nvSpPr>
        <p:spPr>
          <a:xfrm>
            <a:off x="2979311" y="3088937"/>
            <a:ext cx="6233381" cy="680127"/>
          </a:xfrm>
          <a:prstGeom prst="rect">
            <a:avLst/>
          </a:prstGeom>
          <a:effectLst/>
        </p:spPr>
        <p:txBody>
          <a:bodyPr lIns="91411" tIns="45704" rIns="91411" bIns="4570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nSpc>
                <a:spcPts val="3500"/>
              </a:lnSpc>
              <a:defRPr/>
            </a:pPr>
            <a:r>
              <a:rPr lang="en-US" i="0" kern="900" dirty="0">
                <a:solidFill>
                  <a:srgbClr val="FBFBFB"/>
                </a:solidFill>
              </a:rPr>
              <a:t>THE MODERN WORKPLACE</a:t>
            </a:r>
          </a:p>
        </p:txBody>
      </p:sp>
    </p:spTree>
    <p:extLst>
      <p:ext uri="{BB962C8B-B14F-4D97-AF65-F5344CB8AC3E}">
        <p14:creationId xmlns:p14="http://schemas.microsoft.com/office/powerpoint/2010/main" val="10705601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750" fill="hold"/>
                                        <p:tgtEl>
                                          <p:spTgt spid="54"/>
                                        </p:tgtEl>
                                        <p:attrNameLst>
                                          <p:attrName>ppt_x</p:attrName>
                                        </p:attrNameLst>
                                      </p:cBhvr>
                                      <p:tavLst>
                                        <p:tav tm="0">
                                          <p:val>
                                            <p:strVal val="0-#ppt_w/2"/>
                                          </p:val>
                                        </p:tav>
                                        <p:tav tm="100000">
                                          <p:val>
                                            <p:strVal val="#ppt_x"/>
                                          </p:val>
                                        </p:tav>
                                      </p:tavLst>
                                    </p:anim>
                                    <p:anim calcmode="lin" valueType="num">
                                      <p:cBhvr additive="base">
                                        <p:cTn id="8" dur="75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87606" y="833561"/>
            <a:ext cx="4938132" cy="2311759"/>
          </a:xfrm>
        </p:spPr>
        <p:txBody>
          <a:bodyPr/>
          <a:lstStyle/>
          <a:p>
            <a:r>
              <a:rPr lang="es-ES" sz="4400" dirty="0" smtClean="0"/>
              <a:t>Con Office 365 la productividad se re-inventa…</a:t>
            </a:r>
            <a:endParaRPr lang="es-ES" sz="4400" dirty="0"/>
          </a:p>
        </p:txBody>
      </p:sp>
      <p:pic>
        <p:nvPicPr>
          <p:cNvPr id="15" name="Marcador de posición de imagen 1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479" r="2479" b="6805"/>
          <a:stretch/>
        </p:blipFill>
        <p:spPr>
          <a:xfrm>
            <a:off x="6096000" y="0"/>
            <a:ext cx="6096000" cy="6858000"/>
          </a:xfrm>
          <a:prstGeom prst="rect">
            <a:avLst/>
          </a:prstGeom>
        </p:spPr>
      </p:pic>
      <p:grpSp>
        <p:nvGrpSpPr>
          <p:cNvPr id="32" name="Group 8"/>
          <p:cNvGrpSpPr/>
          <p:nvPr/>
        </p:nvGrpSpPr>
        <p:grpSpPr>
          <a:xfrm>
            <a:off x="1149649" y="4955851"/>
            <a:ext cx="1782000" cy="1782000"/>
            <a:chOff x="6145307" y="3553762"/>
            <a:chExt cx="2847949" cy="2847949"/>
          </a:xfrm>
        </p:grpSpPr>
        <p:sp>
          <p:nvSpPr>
            <p:cNvPr id="33" name="Rectangle 24"/>
            <p:cNvSpPr/>
            <p:nvPr/>
          </p:nvSpPr>
          <p:spPr bwMode="auto">
            <a:xfrm>
              <a:off x="6145307" y="355376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 Placeholder 12"/>
            <p:cNvSpPr txBox="1">
              <a:spLocks/>
            </p:cNvSpPr>
            <p:nvPr/>
          </p:nvSpPr>
          <p:spPr>
            <a:xfrm>
              <a:off x="6351182" y="3771562"/>
              <a:ext cx="2461765" cy="554142"/>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0"/>
                </a:spcAft>
                <a:buClrTx/>
                <a:buSzTx/>
                <a:buFontTx/>
                <a:buNone/>
                <a:tabLst/>
                <a:defRPr/>
              </a:pP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Flexibilidad</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y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capacidad</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de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elección</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9"/>
            <p:cNvSpPr>
              <a:spLocks noEditPoints="1"/>
            </p:cNvSpPr>
            <p:nvPr/>
          </p:nvSpPr>
          <p:spPr bwMode="auto">
            <a:xfrm>
              <a:off x="7869132" y="5335270"/>
              <a:ext cx="943816" cy="948166"/>
            </a:xfrm>
            <a:custGeom>
              <a:avLst/>
              <a:gdLst>
                <a:gd name="T0" fmla="*/ 159 w 181"/>
                <a:gd name="T1" fmla="*/ 78 h 181"/>
                <a:gd name="T2" fmla="*/ 161 w 181"/>
                <a:gd name="T3" fmla="*/ 83 h 181"/>
                <a:gd name="T4" fmla="*/ 107 w 181"/>
                <a:gd name="T5" fmla="*/ 73 h 181"/>
                <a:gd name="T6" fmla="*/ 110 w 181"/>
                <a:gd name="T7" fmla="*/ 71 h 181"/>
                <a:gd name="T8" fmla="*/ 123 w 181"/>
                <a:gd name="T9" fmla="*/ 70 h 181"/>
                <a:gd name="T10" fmla="*/ 127 w 181"/>
                <a:gd name="T11" fmla="*/ 78 h 181"/>
                <a:gd name="T12" fmla="*/ 136 w 181"/>
                <a:gd name="T13" fmla="*/ 83 h 181"/>
                <a:gd name="T14" fmla="*/ 141 w 181"/>
                <a:gd name="T15" fmla="*/ 75 h 181"/>
                <a:gd name="T16" fmla="*/ 89 w 181"/>
                <a:gd name="T17" fmla="*/ 70 h 181"/>
                <a:gd name="T18" fmla="*/ 62 w 181"/>
                <a:gd name="T19" fmla="*/ 64 h 181"/>
                <a:gd name="T20" fmla="*/ 78 w 181"/>
                <a:gd name="T21" fmla="*/ 99 h 181"/>
                <a:gd name="T22" fmla="*/ 83 w 181"/>
                <a:gd name="T23" fmla="*/ 124 h 181"/>
                <a:gd name="T24" fmla="*/ 81 w 181"/>
                <a:gd name="T25" fmla="*/ 160 h 181"/>
                <a:gd name="T26" fmla="*/ 29 w 181"/>
                <a:gd name="T27" fmla="*/ 134 h 181"/>
                <a:gd name="T28" fmla="*/ 16 w 181"/>
                <a:gd name="T29" fmla="*/ 111 h 181"/>
                <a:gd name="T30" fmla="*/ 0 w 181"/>
                <a:gd name="T31" fmla="*/ 80 h 181"/>
                <a:gd name="T32" fmla="*/ 15 w 181"/>
                <a:gd name="T33" fmla="*/ 58 h 181"/>
                <a:gd name="T34" fmla="*/ 20 w 181"/>
                <a:gd name="T35" fmla="*/ 28 h 181"/>
                <a:gd name="T36" fmla="*/ 25 w 181"/>
                <a:gd name="T37" fmla="*/ 41 h 181"/>
                <a:gd name="T38" fmla="*/ 31 w 181"/>
                <a:gd name="T39" fmla="*/ 30 h 181"/>
                <a:gd name="T40" fmla="*/ 32 w 181"/>
                <a:gd name="T41" fmla="*/ 20 h 181"/>
                <a:gd name="T42" fmla="*/ 81 w 181"/>
                <a:gd name="T43" fmla="*/ 0 h 181"/>
                <a:gd name="T44" fmla="*/ 107 w 181"/>
                <a:gd name="T45" fmla="*/ 20 h 181"/>
                <a:gd name="T46" fmla="*/ 79 w 181"/>
                <a:gd name="T47" fmla="*/ 23 h 181"/>
                <a:gd name="T48" fmla="*/ 81 w 181"/>
                <a:gd name="T49" fmla="*/ 27 h 181"/>
                <a:gd name="T50" fmla="*/ 87 w 181"/>
                <a:gd name="T51" fmla="*/ 31 h 181"/>
                <a:gd name="T52" fmla="*/ 87 w 181"/>
                <a:gd name="T53" fmla="*/ 24 h 181"/>
                <a:gd name="T54" fmla="*/ 94 w 181"/>
                <a:gd name="T55" fmla="*/ 20 h 181"/>
                <a:gd name="T56" fmla="*/ 93 w 181"/>
                <a:gd name="T57" fmla="*/ 23 h 181"/>
                <a:gd name="T58" fmla="*/ 99 w 181"/>
                <a:gd name="T59" fmla="*/ 25 h 181"/>
                <a:gd name="T60" fmla="*/ 96 w 181"/>
                <a:gd name="T61" fmla="*/ 29 h 181"/>
                <a:gd name="T62" fmla="*/ 96 w 181"/>
                <a:gd name="T63" fmla="*/ 32 h 181"/>
                <a:gd name="T64" fmla="*/ 90 w 181"/>
                <a:gd name="T65" fmla="*/ 36 h 181"/>
                <a:gd name="T66" fmla="*/ 79 w 181"/>
                <a:gd name="T67" fmla="*/ 34 h 181"/>
                <a:gd name="T68" fmla="*/ 76 w 181"/>
                <a:gd name="T69" fmla="*/ 37 h 181"/>
                <a:gd name="T70" fmla="*/ 66 w 181"/>
                <a:gd name="T71" fmla="*/ 46 h 181"/>
                <a:gd name="T72" fmla="*/ 60 w 181"/>
                <a:gd name="T73" fmla="*/ 51 h 181"/>
                <a:gd name="T74" fmla="*/ 71 w 181"/>
                <a:gd name="T75" fmla="*/ 52 h 181"/>
                <a:gd name="T76" fmla="*/ 87 w 181"/>
                <a:gd name="T77" fmla="*/ 57 h 181"/>
                <a:gd name="T78" fmla="*/ 82 w 181"/>
                <a:gd name="T79" fmla="*/ 48 h 181"/>
                <a:gd name="T80" fmla="*/ 92 w 181"/>
                <a:gd name="T81" fmla="*/ 51 h 181"/>
                <a:gd name="T82" fmla="*/ 95 w 181"/>
                <a:gd name="T83" fmla="*/ 56 h 181"/>
                <a:gd name="T84" fmla="*/ 99 w 181"/>
                <a:gd name="T85" fmla="*/ 55 h 181"/>
                <a:gd name="T86" fmla="*/ 110 w 181"/>
                <a:gd name="T87" fmla="*/ 62 h 181"/>
                <a:gd name="T88" fmla="*/ 106 w 181"/>
                <a:gd name="T89" fmla="*/ 69 h 181"/>
                <a:gd name="T90" fmla="*/ 60 w 181"/>
                <a:gd name="T91" fmla="*/ 30 h 181"/>
                <a:gd name="T92" fmla="*/ 66 w 181"/>
                <a:gd name="T93" fmla="*/ 26 h 181"/>
                <a:gd name="T94" fmla="*/ 70 w 181"/>
                <a:gd name="T95" fmla="*/ 29 h 181"/>
                <a:gd name="T96" fmla="*/ 64 w 181"/>
                <a:gd name="T97" fmla="*/ 27 h 181"/>
                <a:gd name="T98" fmla="*/ 136 w 181"/>
                <a:gd name="T99" fmla="*/ 181 h 181"/>
                <a:gd name="T100" fmla="*/ 165 w 181"/>
                <a:gd name="T101" fmla="*/ 124 h 181"/>
                <a:gd name="T102" fmla="*/ 110 w 181"/>
                <a:gd name="T103"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 h="181">
                  <a:moveTo>
                    <a:pt x="160" y="89"/>
                  </a:moveTo>
                  <a:cubicBezTo>
                    <a:pt x="158" y="87"/>
                    <a:pt x="155" y="86"/>
                    <a:pt x="152" y="85"/>
                  </a:cubicBezTo>
                  <a:cubicBezTo>
                    <a:pt x="154" y="83"/>
                    <a:pt x="157" y="81"/>
                    <a:pt x="158" y="78"/>
                  </a:cubicBezTo>
                  <a:cubicBezTo>
                    <a:pt x="158" y="78"/>
                    <a:pt x="159" y="78"/>
                    <a:pt x="159" y="78"/>
                  </a:cubicBezTo>
                  <a:cubicBezTo>
                    <a:pt x="160" y="78"/>
                    <a:pt x="160" y="78"/>
                    <a:pt x="160" y="79"/>
                  </a:cubicBezTo>
                  <a:cubicBezTo>
                    <a:pt x="160" y="79"/>
                    <a:pt x="160" y="80"/>
                    <a:pt x="160" y="81"/>
                  </a:cubicBezTo>
                  <a:cubicBezTo>
                    <a:pt x="160" y="81"/>
                    <a:pt x="160" y="81"/>
                    <a:pt x="161" y="82"/>
                  </a:cubicBezTo>
                  <a:cubicBezTo>
                    <a:pt x="161" y="82"/>
                    <a:pt x="161" y="82"/>
                    <a:pt x="161" y="83"/>
                  </a:cubicBezTo>
                  <a:cubicBezTo>
                    <a:pt x="161" y="85"/>
                    <a:pt x="161" y="87"/>
                    <a:pt x="160" y="89"/>
                  </a:cubicBezTo>
                  <a:close/>
                  <a:moveTo>
                    <a:pt x="108" y="71"/>
                  </a:moveTo>
                  <a:cubicBezTo>
                    <a:pt x="107" y="71"/>
                    <a:pt x="107" y="71"/>
                    <a:pt x="107" y="72"/>
                  </a:cubicBezTo>
                  <a:cubicBezTo>
                    <a:pt x="107" y="72"/>
                    <a:pt x="107" y="72"/>
                    <a:pt x="107" y="73"/>
                  </a:cubicBezTo>
                  <a:cubicBezTo>
                    <a:pt x="109" y="78"/>
                    <a:pt x="111" y="83"/>
                    <a:pt x="113" y="88"/>
                  </a:cubicBezTo>
                  <a:cubicBezTo>
                    <a:pt x="115" y="87"/>
                    <a:pt x="116" y="86"/>
                    <a:pt x="118" y="86"/>
                  </a:cubicBezTo>
                  <a:cubicBezTo>
                    <a:pt x="116" y="81"/>
                    <a:pt x="113" y="76"/>
                    <a:pt x="111" y="71"/>
                  </a:cubicBezTo>
                  <a:cubicBezTo>
                    <a:pt x="110" y="71"/>
                    <a:pt x="110" y="71"/>
                    <a:pt x="110" y="71"/>
                  </a:cubicBezTo>
                  <a:cubicBezTo>
                    <a:pt x="108" y="71"/>
                    <a:pt x="108" y="71"/>
                    <a:pt x="108" y="71"/>
                  </a:cubicBezTo>
                  <a:close/>
                  <a:moveTo>
                    <a:pt x="126" y="69"/>
                  </a:moveTo>
                  <a:cubicBezTo>
                    <a:pt x="126" y="68"/>
                    <a:pt x="125" y="68"/>
                    <a:pt x="125" y="68"/>
                  </a:cubicBezTo>
                  <a:cubicBezTo>
                    <a:pt x="123" y="70"/>
                    <a:pt x="123" y="70"/>
                    <a:pt x="123" y="70"/>
                  </a:cubicBezTo>
                  <a:cubicBezTo>
                    <a:pt x="122" y="70"/>
                    <a:pt x="122" y="70"/>
                    <a:pt x="122" y="71"/>
                  </a:cubicBezTo>
                  <a:cubicBezTo>
                    <a:pt x="123" y="74"/>
                    <a:pt x="125" y="76"/>
                    <a:pt x="125" y="78"/>
                  </a:cubicBezTo>
                  <a:cubicBezTo>
                    <a:pt x="126" y="78"/>
                    <a:pt x="126" y="78"/>
                    <a:pt x="126" y="79"/>
                  </a:cubicBezTo>
                  <a:cubicBezTo>
                    <a:pt x="126" y="79"/>
                    <a:pt x="127" y="79"/>
                    <a:pt x="127" y="78"/>
                  </a:cubicBezTo>
                  <a:cubicBezTo>
                    <a:pt x="128" y="78"/>
                    <a:pt x="129" y="77"/>
                    <a:pt x="131" y="77"/>
                  </a:cubicBezTo>
                  <a:cubicBezTo>
                    <a:pt x="132" y="78"/>
                    <a:pt x="133" y="79"/>
                    <a:pt x="134" y="80"/>
                  </a:cubicBezTo>
                  <a:cubicBezTo>
                    <a:pt x="133" y="81"/>
                    <a:pt x="131" y="82"/>
                    <a:pt x="130" y="83"/>
                  </a:cubicBezTo>
                  <a:cubicBezTo>
                    <a:pt x="132" y="83"/>
                    <a:pt x="134" y="83"/>
                    <a:pt x="136" y="83"/>
                  </a:cubicBezTo>
                  <a:cubicBezTo>
                    <a:pt x="140" y="83"/>
                    <a:pt x="144" y="83"/>
                    <a:pt x="147" y="84"/>
                  </a:cubicBezTo>
                  <a:cubicBezTo>
                    <a:pt x="147" y="83"/>
                    <a:pt x="147" y="83"/>
                    <a:pt x="147" y="82"/>
                  </a:cubicBezTo>
                  <a:cubicBezTo>
                    <a:pt x="145" y="80"/>
                    <a:pt x="144" y="77"/>
                    <a:pt x="142" y="75"/>
                  </a:cubicBezTo>
                  <a:cubicBezTo>
                    <a:pt x="142" y="75"/>
                    <a:pt x="142" y="75"/>
                    <a:pt x="141" y="75"/>
                  </a:cubicBezTo>
                  <a:cubicBezTo>
                    <a:pt x="138" y="74"/>
                    <a:pt x="134" y="73"/>
                    <a:pt x="130" y="72"/>
                  </a:cubicBezTo>
                  <a:cubicBezTo>
                    <a:pt x="128" y="71"/>
                    <a:pt x="127" y="70"/>
                    <a:pt x="126" y="69"/>
                  </a:cubicBezTo>
                  <a:close/>
                  <a:moveTo>
                    <a:pt x="91" y="70"/>
                  </a:moveTo>
                  <a:cubicBezTo>
                    <a:pt x="90" y="70"/>
                    <a:pt x="90" y="71"/>
                    <a:pt x="89" y="70"/>
                  </a:cubicBezTo>
                  <a:cubicBezTo>
                    <a:pt x="87" y="69"/>
                    <a:pt x="84" y="67"/>
                    <a:pt x="81" y="65"/>
                  </a:cubicBezTo>
                  <a:cubicBezTo>
                    <a:pt x="81" y="65"/>
                    <a:pt x="81" y="65"/>
                    <a:pt x="81" y="64"/>
                  </a:cubicBezTo>
                  <a:cubicBezTo>
                    <a:pt x="81" y="64"/>
                    <a:pt x="81" y="64"/>
                    <a:pt x="80" y="61"/>
                  </a:cubicBezTo>
                  <a:cubicBezTo>
                    <a:pt x="74" y="61"/>
                    <a:pt x="68" y="62"/>
                    <a:pt x="62" y="64"/>
                  </a:cubicBezTo>
                  <a:cubicBezTo>
                    <a:pt x="58" y="68"/>
                    <a:pt x="55" y="71"/>
                    <a:pt x="52" y="75"/>
                  </a:cubicBezTo>
                  <a:cubicBezTo>
                    <a:pt x="51" y="81"/>
                    <a:pt x="50" y="86"/>
                    <a:pt x="50" y="91"/>
                  </a:cubicBezTo>
                  <a:cubicBezTo>
                    <a:pt x="54" y="94"/>
                    <a:pt x="57" y="97"/>
                    <a:pt x="60" y="100"/>
                  </a:cubicBezTo>
                  <a:cubicBezTo>
                    <a:pt x="66" y="100"/>
                    <a:pt x="72" y="100"/>
                    <a:pt x="78" y="99"/>
                  </a:cubicBezTo>
                  <a:cubicBezTo>
                    <a:pt x="79" y="99"/>
                    <a:pt x="79" y="99"/>
                    <a:pt x="79" y="100"/>
                  </a:cubicBezTo>
                  <a:cubicBezTo>
                    <a:pt x="81" y="105"/>
                    <a:pt x="83" y="111"/>
                    <a:pt x="84" y="116"/>
                  </a:cubicBezTo>
                  <a:cubicBezTo>
                    <a:pt x="84" y="116"/>
                    <a:pt x="84" y="116"/>
                    <a:pt x="84" y="117"/>
                  </a:cubicBezTo>
                  <a:cubicBezTo>
                    <a:pt x="84" y="119"/>
                    <a:pt x="83" y="121"/>
                    <a:pt x="83" y="124"/>
                  </a:cubicBezTo>
                  <a:cubicBezTo>
                    <a:pt x="83" y="125"/>
                    <a:pt x="83" y="125"/>
                    <a:pt x="84" y="126"/>
                  </a:cubicBezTo>
                  <a:cubicBezTo>
                    <a:pt x="83" y="129"/>
                    <a:pt x="83" y="132"/>
                    <a:pt x="83" y="136"/>
                  </a:cubicBezTo>
                  <a:cubicBezTo>
                    <a:pt x="83" y="144"/>
                    <a:pt x="85" y="153"/>
                    <a:pt x="89" y="160"/>
                  </a:cubicBezTo>
                  <a:cubicBezTo>
                    <a:pt x="86" y="160"/>
                    <a:pt x="83" y="160"/>
                    <a:pt x="81" y="160"/>
                  </a:cubicBezTo>
                  <a:cubicBezTo>
                    <a:pt x="59" y="160"/>
                    <a:pt x="38" y="152"/>
                    <a:pt x="23" y="137"/>
                  </a:cubicBezTo>
                  <a:cubicBezTo>
                    <a:pt x="23" y="136"/>
                    <a:pt x="23" y="136"/>
                    <a:pt x="23" y="136"/>
                  </a:cubicBezTo>
                  <a:cubicBezTo>
                    <a:pt x="23" y="135"/>
                    <a:pt x="24" y="135"/>
                    <a:pt x="24" y="135"/>
                  </a:cubicBezTo>
                  <a:cubicBezTo>
                    <a:pt x="26" y="134"/>
                    <a:pt x="27" y="134"/>
                    <a:pt x="29" y="134"/>
                  </a:cubicBezTo>
                  <a:cubicBezTo>
                    <a:pt x="30" y="132"/>
                    <a:pt x="31" y="128"/>
                    <a:pt x="32" y="124"/>
                  </a:cubicBezTo>
                  <a:cubicBezTo>
                    <a:pt x="27" y="122"/>
                    <a:pt x="23" y="120"/>
                    <a:pt x="19" y="117"/>
                  </a:cubicBezTo>
                  <a:cubicBezTo>
                    <a:pt x="19" y="117"/>
                    <a:pt x="18" y="117"/>
                    <a:pt x="18" y="117"/>
                  </a:cubicBezTo>
                  <a:cubicBezTo>
                    <a:pt x="18" y="114"/>
                    <a:pt x="17" y="113"/>
                    <a:pt x="16" y="111"/>
                  </a:cubicBezTo>
                  <a:cubicBezTo>
                    <a:pt x="13" y="108"/>
                    <a:pt x="10" y="105"/>
                    <a:pt x="8" y="102"/>
                  </a:cubicBezTo>
                  <a:cubicBezTo>
                    <a:pt x="6" y="102"/>
                    <a:pt x="5" y="101"/>
                    <a:pt x="3" y="100"/>
                  </a:cubicBezTo>
                  <a:cubicBezTo>
                    <a:pt x="3" y="100"/>
                    <a:pt x="3" y="100"/>
                    <a:pt x="3" y="100"/>
                  </a:cubicBezTo>
                  <a:cubicBezTo>
                    <a:pt x="1" y="93"/>
                    <a:pt x="0" y="86"/>
                    <a:pt x="0" y="80"/>
                  </a:cubicBezTo>
                  <a:cubicBezTo>
                    <a:pt x="0" y="77"/>
                    <a:pt x="1" y="74"/>
                    <a:pt x="1" y="70"/>
                  </a:cubicBezTo>
                  <a:cubicBezTo>
                    <a:pt x="1" y="70"/>
                    <a:pt x="1" y="70"/>
                    <a:pt x="1" y="70"/>
                  </a:cubicBezTo>
                  <a:cubicBezTo>
                    <a:pt x="3" y="68"/>
                    <a:pt x="4" y="67"/>
                    <a:pt x="6" y="64"/>
                  </a:cubicBezTo>
                  <a:cubicBezTo>
                    <a:pt x="9" y="63"/>
                    <a:pt x="12" y="61"/>
                    <a:pt x="15" y="58"/>
                  </a:cubicBezTo>
                  <a:cubicBezTo>
                    <a:pt x="14" y="54"/>
                    <a:pt x="12" y="49"/>
                    <a:pt x="11" y="43"/>
                  </a:cubicBezTo>
                  <a:cubicBezTo>
                    <a:pt x="11" y="43"/>
                    <a:pt x="11" y="43"/>
                    <a:pt x="10" y="43"/>
                  </a:cubicBezTo>
                  <a:cubicBezTo>
                    <a:pt x="10" y="43"/>
                    <a:pt x="10" y="42"/>
                    <a:pt x="10" y="42"/>
                  </a:cubicBezTo>
                  <a:cubicBezTo>
                    <a:pt x="13" y="37"/>
                    <a:pt x="16" y="32"/>
                    <a:pt x="20" y="28"/>
                  </a:cubicBezTo>
                  <a:cubicBezTo>
                    <a:pt x="20" y="28"/>
                    <a:pt x="21" y="27"/>
                    <a:pt x="21" y="28"/>
                  </a:cubicBezTo>
                  <a:cubicBezTo>
                    <a:pt x="22" y="28"/>
                    <a:pt x="22" y="28"/>
                    <a:pt x="22" y="28"/>
                  </a:cubicBezTo>
                  <a:cubicBezTo>
                    <a:pt x="22" y="31"/>
                    <a:pt x="23" y="36"/>
                    <a:pt x="23" y="41"/>
                  </a:cubicBezTo>
                  <a:cubicBezTo>
                    <a:pt x="24" y="41"/>
                    <a:pt x="25" y="41"/>
                    <a:pt x="25" y="41"/>
                  </a:cubicBezTo>
                  <a:cubicBezTo>
                    <a:pt x="26" y="38"/>
                    <a:pt x="27" y="36"/>
                    <a:pt x="27" y="35"/>
                  </a:cubicBezTo>
                  <a:cubicBezTo>
                    <a:pt x="27" y="34"/>
                    <a:pt x="27" y="34"/>
                    <a:pt x="28" y="34"/>
                  </a:cubicBezTo>
                  <a:cubicBezTo>
                    <a:pt x="28" y="34"/>
                    <a:pt x="29" y="33"/>
                    <a:pt x="30" y="33"/>
                  </a:cubicBezTo>
                  <a:cubicBezTo>
                    <a:pt x="30" y="31"/>
                    <a:pt x="31" y="31"/>
                    <a:pt x="31" y="30"/>
                  </a:cubicBezTo>
                  <a:cubicBezTo>
                    <a:pt x="31" y="30"/>
                    <a:pt x="31" y="30"/>
                    <a:pt x="31" y="30"/>
                  </a:cubicBezTo>
                  <a:cubicBezTo>
                    <a:pt x="32" y="29"/>
                    <a:pt x="34" y="27"/>
                    <a:pt x="35" y="26"/>
                  </a:cubicBezTo>
                  <a:cubicBezTo>
                    <a:pt x="35" y="26"/>
                    <a:pt x="35" y="24"/>
                    <a:pt x="34" y="24"/>
                  </a:cubicBezTo>
                  <a:cubicBezTo>
                    <a:pt x="34" y="23"/>
                    <a:pt x="33" y="21"/>
                    <a:pt x="32" y="20"/>
                  </a:cubicBezTo>
                  <a:cubicBezTo>
                    <a:pt x="32" y="20"/>
                    <a:pt x="31" y="20"/>
                    <a:pt x="30" y="20"/>
                  </a:cubicBezTo>
                  <a:cubicBezTo>
                    <a:pt x="30" y="20"/>
                    <a:pt x="30" y="20"/>
                    <a:pt x="30" y="19"/>
                  </a:cubicBezTo>
                  <a:cubicBezTo>
                    <a:pt x="30" y="19"/>
                    <a:pt x="30" y="19"/>
                    <a:pt x="30" y="18"/>
                  </a:cubicBezTo>
                  <a:cubicBezTo>
                    <a:pt x="44" y="7"/>
                    <a:pt x="62" y="0"/>
                    <a:pt x="81" y="0"/>
                  </a:cubicBezTo>
                  <a:cubicBezTo>
                    <a:pt x="99" y="0"/>
                    <a:pt x="116" y="6"/>
                    <a:pt x="130" y="17"/>
                  </a:cubicBezTo>
                  <a:cubicBezTo>
                    <a:pt x="131" y="17"/>
                    <a:pt x="131" y="18"/>
                    <a:pt x="131" y="19"/>
                  </a:cubicBezTo>
                  <a:cubicBezTo>
                    <a:pt x="131" y="19"/>
                    <a:pt x="130" y="19"/>
                    <a:pt x="129" y="19"/>
                  </a:cubicBezTo>
                  <a:cubicBezTo>
                    <a:pt x="125" y="20"/>
                    <a:pt x="113" y="20"/>
                    <a:pt x="107" y="20"/>
                  </a:cubicBezTo>
                  <a:cubicBezTo>
                    <a:pt x="100" y="20"/>
                    <a:pt x="94" y="19"/>
                    <a:pt x="89" y="19"/>
                  </a:cubicBezTo>
                  <a:cubicBezTo>
                    <a:pt x="87" y="19"/>
                    <a:pt x="84" y="20"/>
                    <a:pt x="82" y="20"/>
                  </a:cubicBezTo>
                  <a:cubicBezTo>
                    <a:pt x="82" y="21"/>
                    <a:pt x="81" y="22"/>
                    <a:pt x="80" y="23"/>
                  </a:cubicBezTo>
                  <a:cubicBezTo>
                    <a:pt x="80" y="23"/>
                    <a:pt x="80" y="23"/>
                    <a:pt x="79" y="23"/>
                  </a:cubicBezTo>
                  <a:cubicBezTo>
                    <a:pt x="79" y="24"/>
                    <a:pt x="77" y="24"/>
                    <a:pt x="76" y="25"/>
                  </a:cubicBezTo>
                  <a:cubicBezTo>
                    <a:pt x="76" y="26"/>
                    <a:pt x="76" y="27"/>
                    <a:pt x="76" y="28"/>
                  </a:cubicBezTo>
                  <a:cubicBezTo>
                    <a:pt x="76" y="28"/>
                    <a:pt x="76" y="28"/>
                    <a:pt x="77" y="28"/>
                  </a:cubicBezTo>
                  <a:cubicBezTo>
                    <a:pt x="78" y="28"/>
                    <a:pt x="80" y="27"/>
                    <a:pt x="81" y="27"/>
                  </a:cubicBezTo>
                  <a:cubicBezTo>
                    <a:pt x="82" y="27"/>
                    <a:pt x="82" y="27"/>
                    <a:pt x="82" y="27"/>
                  </a:cubicBezTo>
                  <a:cubicBezTo>
                    <a:pt x="83" y="28"/>
                    <a:pt x="83" y="30"/>
                    <a:pt x="84" y="31"/>
                  </a:cubicBezTo>
                  <a:cubicBezTo>
                    <a:pt x="85" y="31"/>
                    <a:pt x="86" y="31"/>
                    <a:pt x="86" y="31"/>
                  </a:cubicBezTo>
                  <a:cubicBezTo>
                    <a:pt x="86" y="31"/>
                    <a:pt x="86" y="31"/>
                    <a:pt x="87" y="31"/>
                  </a:cubicBezTo>
                  <a:cubicBezTo>
                    <a:pt x="88" y="29"/>
                    <a:pt x="88" y="28"/>
                    <a:pt x="89" y="27"/>
                  </a:cubicBezTo>
                  <a:cubicBezTo>
                    <a:pt x="88" y="27"/>
                    <a:pt x="87" y="26"/>
                    <a:pt x="87" y="26"/>
                  </a:cubicBezTo>
                  <a:cubicBezTo>
                    <a:pt x="87" y="26"/>
                    <a:pt x="86" y="26"/>
                    <a:pt x="86" y="25"/>
                  </a:cubicBezTo>
                  <a:cubicBezTo>
                    <a:pt x="86" y="25"/>
                    <a:pt x="86" y="24"/>
                    <a:pt x="87" y="24"/>
                  </a:cubicBezTo>
                  <a:cubicBezTo>
                    <a:pt x="87" y="23"/>
                    <a:pt x="88" y="22"/>
                    <a:pt x="89" y="21"/>
                  </a:cubicBezTo>
                  <a:cubicBezTo>
                    <a:pt x="90" y="21"/>
                    <a:pt x="90" y="20"/>
                    <a:pt x="91" y="20"/>
                  </a:cubicBezTo>
                  <a:cubicBezTo>
                    <a:pt x="92" y="20"/>
                    <a:pt x="92" y="20"/>
                    <a:pt x="92" y="20"/>
                  </a:cubicBezTo>
                  <a:cubicBezTo>
                    <a:pt x="92" y="20"/>
                    <a:pt x="92" y="20"/>
                    <a:pt x="94" y="20"/>
                  </a:cubicBezTo>
                  <a:cubicBezTo>
                    <a:pt x="94" y="20"/>
                    <a:pt x="94" y="20"/>
                    <a:pt x="94" y="20"/>
                  </a:cubicBezTo>
                  <a:cubicBezTo>
                    <a:pt x="95" y="21"/>
                    <a:pt x="95" y="21"/>
                    <a:pt x="94" y="21"/>
                  </a:cubicBezTo>
                  <a:cubicBezTo>
                    <a:pt x="94" y="22"/>
                    <a:pt x="94" y="22"/>
                    <a:pt x="93" y="23"/>
                  </a:cubicBezTo>
                  <a:cubicBezTo>
                    <a:pt x="93" y="23"/>
                    <a:pt x="93" y="23"/>
                    <a:pt x="93" y="23"/>
                  </a:cubicBezTo>
                  <a:cubicBezTo>
                    <a:pt x="93" y="24"/>
                    <a:pt x="93" y="25"/>
                    <a:pt x="94" y="26"/>
                  </a:cubicBezTo>
                  <a:cubicBezTo>
                    <a:pt x="94" y="26"/>
                    <a:pt x="94" y="26"/>
                    <a:pt x="94" y="26"/>
                  </a:cubicBezTo>
                  <a:cubicBezTo>
                    <a:pt x="95" y="25"/>
                    <a:pt x="96" y="25"/>
                    <a:pt x="97" y="25"/>
                  </a:cubicBezTo>
                  <a:cubicBezTo>
                    <a:pt x="98" y="25"/>
                    <a:pt x="98" y="25"/>
                    <a:pt x="99" y="25"/>
                  </a:cubicBezTo>
                  <a:cubicBezTo>
                    <a:pt x="99" y="26"/>
                    <a:pt x="100" y="26"/>
                    <a:pt x="100" y="26"/>
                  </a:cubicBezTo>
                  <a:cubicBezTo>
                    <a:pt x="100" y="27"/>
                    <a:pt x="101" y="27"/>
                    <a:pt x="101" y="28"/>
                  </a:cubicBezTo>
                  <a:cubicBezTo>
                    <a:pt x="100" y="28"/>
                    <a:pt x="100" y="28"/>
                    <a:pt x="100" y="28"/>
                  </a:cubicBezTo>
                  <a:cubicBezTo>
                    <a:pt x="99" y="28"/>
                    <a:pt x="97" y="29"/>
                    <a:pt x="96" y="29"/>
                  </a:cubicBezTo>
                  <a:cubicBezTo>
                    <a:pt x="96" y="29"/>
                    <a:pt x="96" y="30"/>
                    <a:pt x="97" y="30"/>
                  </a:cubicBezTo>
                  <a:cubicBezTo>
                    <a:pt x="97" y="31"/>
                    <a:pt x="97" y="31"/>
                    <a:pt x="97" y="31"/>
                  </a:cubicBezTo>
                  <a:cubicBezTo>
                    <a:pt x="97" y="32"/>
                    <a:pt x="96" y="33"/>
                    <a:pt x="96" y="33"/>
                  </a:cubicBezTo>
                  <a:cubicBezTo>
                    <a:pt x="96" y="32"/>
                    <a:pt x="96" y="32"/>
                    <a:pt x="96" y="32"/>
                  </a:cubicBezTo>
                  <a:cubicBezTo>
                    <a:pt x="96" y="32"/>
                    <a:pt x="96" y="32"/>
                    <a:pt x="93" y="31"/>
                  </a:cubicBezTo>
                  <a:cubicBezTo>
                    <a:pt x="93" y="33"/>
                    <a:pt x="92" y="34"/>
                    <a:pt x="92" y="35"/>
                  </a:cubicBezTo>
                  <a:cubicBezTo>
                    <a:pt x="92" y="35"/>
                    <a:pt x="92" y="35"/>
                    <a:pt x="92" y="36"/>
                  </a:cubicBezTo>
                  <a:cubicBezTo>
                    <a:pt x="91" y="36"/>
                    <a:pt x="91" y="36"/>
                    <a:pt x="90" y="36"/>
                  </a:cubicBezTo>
                  <a:cubicBezTo>
                    <a:pt x="87" y="36"/>
                    <a:pt x="84" y="36"/>
                    <a:pt x="81" y="36"/>
                  </a:cubicBezTo>
                  <a:cubicBezTo>
                    <a:pt x="81" y="36"/>
                    <a:pt x="81" y="36"/>
                    <a:pt x="80" y="35"/>
                  </a:cubicBezTo>
                  <a:cubicBezTo>
                    <a:pt x="80" y="35"/>
                    <a:pt x="80" y="34"/>
                    <a:pt x="80" y="33"/>
                  </a:cubicBezTo>
                  <a:cubicBezTo>
                    <a:pt x="80" y="33"/>
                    <a:pt x="80" y="33"/>
                    <a:pt x="79" y="34"/>
                  </a:cubicBezTo>
                  <a:cubicBezTo>
                    <a:pt x="79" y="34"/>
                    <a:pt x="79" y="35"/>
                    <a:pt x="80" y="36"/>
                  </a:cubicBezTo>
                  <a:cubicBezTo>
                    <a:pt x="80" y="36"/>
                    <a:pt x="80" y="36"/>
                    <a:pt x="79" y="36"/>
                  </a:cubicBezTo>
                  <a:cubicBezTo>
                    <a:pt x="79" y="37"/>
                    <a:pt x="79" y="37"/>
                    <a:pt x="79" y="37"/>
                  </a:cubicBezTo>
                  <a:cubicBezTo>
                    <a:pt x="79" y="37"/>
                    <a:pt x="79" y="37"/>
                    <a:pt x="76" y="37"/>
                  </a:cubicBezTo>
                  <a:cubicBezTo>
                    <a:pt x="74" y="38"/>
                    <a:pt x="73" y="40"/>
                    <a:pt x="71" y="41"/>
                  </a:cubicBezTo>
                  <a:cubicBezTo>
                    <a:pt x="71" y="42"/>
                    <a:pt x="71" y="42"/>
                    <a:pt x="71" y="42"/>
                  </a:cubicBezTo>
                  <a:cubicBezTo>
                    <a:pt x="69" y="42"/>
                    <a:pt x="67" y="43"/>
                    <a:pt x="65" y="43"/>
                  </a:cubicBezTo>
                  <a:cubicBezTo>
                    <a:pt x="65" y="43"/>
                    <a:pt x="65" y="43"/>
                    <a:pt x="66" y="46"/>
                  </a:cubicBezTo>
                  <a:cubicBezTo>
                    <a:pt x="67" y="47"/>
                    <a:pt x="68" y="49"/>
                    <a:pt x="69" y="50"/>
                  </a:cubicBezTo>
                  <a:cubicBezTo>
                    <a:pt x="69" y="50"/>
                    <a:pt x="69" y="50"/>
                    <a:pt x="69" y="51"/>
                  </a:cubicBezTo>
                  <a:cubicBezTo>
                    <a:pt x="69" y="51"/>
                    <a:pt x="69" y="52"/>
                    <a:pt x="68" y="52"/>
                  </a:cubicBezTo>
                  <a:cubicBezTo>
                    <a:pt x="65" y="52"/>
                    <a:pt x="62" y="52"/>
                    <a:pt x="60" y="51"/>
                  </a:cubicBezTo>
                  <a:cubicBezTo>
                    <a:pt x="60" y="54"/>
                    <a:pt x="60" y="56"/>
                    <a:pt x="60" y="59"/>
                  </a:cubicBezTo>
                  <a:cubicBezTo>
                    <a:pt x="61" y="59"/>
                    <a:pt x="63" y="60"/>
                    <a:pt x="66" y="60"/>
                  </a:cubicBezTo>
                  <a:cubicBezTo>
                    <a:pt x="67" y="57"/>
                    <a:pt x="69" y="55"/>
                    <a:pt x="70" y="53"/>
                  </a:cubicBezTo>
                  <a:cubicBezTo>
                    <a:pt x="71" y="52"/>
                    <a:pt x="71" y="52"/>
                    <a:pt x="71" y="52"/>
                  </a:cubicBezTo>
                  <a:cubicBezTo>
                    <a:pt x="74" y="51"/>
                    <a:pt x="76" y="50"/>
                    <a:pt x="79" y="49"/>
                  </a:cubicBezTo>
                  <a:cubicBezTo>
                    <a:pt x="79" y="48"/>
                    <a:pt x="80" y="48"/>
                    <a:pt x="80" y="49"/>
                  </a:cubicBezTo>
                  <a:cubicBezTo>
                    <a:pt x="81" y="50"/>
                    <a:pt x="82" y="51"/>
                    <a:pt x="83" y="52"/>
                  </a:cubicBezTo>
                  <a:cubicBezTo>
                    <a:pt x="84" y="54"/>
                    <a:pt x="86" y="55"/>
                    <a:pt x="87" y="57"/>
                  </a:cubicBezTo>
                  <a:cubicBezTo>
                    <a:pt x="87" y="56"/>
                    <a:pt x="88" y="56"/>
                    <a:pt x="88" y="55"/>
                  </a:cubicBezTo>
                  <a:cubicBezTo>
                    <a:pt x="87" y="54"/>
                    <a:pt x="84" y="53"/>
                    <a:pt x="83" y="52"/>
                  </a:cubicBezTo>
                  <a:cubicBezTo>
                    <a:pt x="83" y="52"/>
                    <a:pt x="82" y="51"/>
                    <a:pt x="82" y="51"/>
                  </a:cubicBezTo>
                  <a:cubicBezTo>
                    <a:pt x="82" y="51"/>
                    <a:pt x="82" y="51"/>
                    <a:pt x="82" y="48"/>
                  </a:cubicBezTo>
                  <a:cubicBezTo>
                    <a:pt x="82" y="47"/>
                    <a:pt x="82" y="47"/>
                    <a:pt x="83" y="47"/>
                  </a:cubicBezTo>
                  <a:cubicBezTo>
                    <a:pt x="83" y="47"/>
                    <a:pt x="83" y="47"/>
                    <a:pt x="84" y="47"/>
                  </a:cubicBezTo>
                  <a:cubicBezTo>
                    <a:pt x="84" y="47"/>
                    <a:pt x="86" y="47"/>
                    <a:pt x="87" y="48"/>
                  </a:cubicBezTo>
                  <a:cubicBezTo>
                    <a:pt x="88" y="49"/>
                    <a:pt x="90" y="50"/>
                    <a:pt x="92" y="51"/>
                  </a:cubicBezTo>
                  <a:cubicBezTo>
                    <a:pt x="92" y="52"/>
                    <a:pt x="92" y="52"/>
                    <a:pt x="92" y="53"/>
                  </a:cubicBezTo>
                  <a:cubicBezTo>
                    <a:pt x="92" y="54"/>
                    <a:pt x="92" y="55"/>
                    <a:pt x="92" y="56"/>
                  </a:cubicBezTo>
                  <a:cubicBezTo>
                    <a:pt x="93" y="57"/>
                    <a:pt x="94" y="57"/>
                    <a:pt x="94" y="58"/>
                  </a:cubicBezTo>
                  <a:cubicBezTo>
                    <a:pt x="95" y="58"/>
                    <a:pt x="95" y="57"/>
                    <a:pt x="95" y="56"/>
                  </a:cubicBezTo>
                  <a:cubicBezTo>
                    <a:pt x="95" y="56"/>
                    <a:pt x="95" y="56"/>
                    <a:pt x="95" y="55"/>
                  </a:cubicBezTo>
                  <a:cubicBezTo>
                    <a:pt x="96" y="54"/>
                    <a:pt x="96" y="54"/>
                    <a:pt x="96" y="54"/>
                  </a:cubicBezTo>
                  <a:cubicBezTo>
                    <a:pt x="96" y="54"/>
                    <a:pt x="96" y="54"/>
                    <a:pt x="97" y="54"/>
                  </a:cubicBezTo>
                  <a:cubicBezTo>
                    <a:pt x="97" y="55"/>
                    <a:pt x="98" y="55"/>
                    <a:pt x="99" y="55"/>
                  </a:cubicBezTo>
                  <a:cubicBezTo>
                    <a:pt x="100" y="57"/>
                    <a:pt x="101" y="58"/>
                    <a:pt x="102" y="60"/>
                  </a:cubicBezTo>
                  <a:cubicBezTo>
                    <a:pt x="105" y="60"/>
                    <a:pt x="107" y="61"/>
                    <a:pt x="110" y="61"/>
                  </a:cubicBezTo>
                  <a:cubicBezTo>
                    <a:pt x="110" y="61"/>
                    <a:pt x="110" y="61"/>
                    <a:pt x="110" y="62"/>
                  </a:cubicBezTo>
                  <a:cubicBezTo>
                    <a:pt x="110" y="62"/>
                    <a:pt x="110" y="62"/>
                    <a:pt x="110" y="62"/>
                  </a:cubicBezTo>
                  <a:cubicBezTo>
                    <a:pt x="110" y="62"/>
                    <a:pt x="110" y="62"/>
                    <a:pt x="110" y="63"/>
                  </a:cubicBezTo>
                  <a:cubicBezTo>
                    <a:pt x="110" y="64"/>
                    <a:pt x="110" y="65"/>
                    <a:pt x="109" y="67"/>
                  </a:cubicBezTo>
                  <a:cubicBezTo>
                    <a:pt x="109" y="68"/>
                    <a:pt x="109" y="68"/>
                    <a:pt x="109" y="68"/>
                  </a:cubicBezTo>
                  <a:cubicBezTo>
                    <a:pt x="109" y="68"/>
                    <a:pt x="109" y="68"/>
                    <a:pt x="106" y="69"/>
                  </a:cubicBezTo>
                  <a:cubicBezTo>
                    <a:pt x="106" y="69"/>
                    <a:pt x="105" y="70"/>
                    <a:pt x="105" y="69"/>
                  </a:cubicBezTo>
                  <a:cubicBezTo>
                    <a:pt x="101" y="69"/>
                    <a:pt x="97" y="68"/>
                    <a:pt x="94" y="67"/>
                  </a:cubicBezTo>
                  <a:cubicBezTo>
                    <a:pt x="94" y="67"/>
                    <a:pt x="94" y="67"/>
                    <a:pt x="91" y="70"/>
                  </a:cubicBezTo>
                  <a:close/>
                  <a:moveTo>
                    <a:pt x="60" y="30"/>
                  </a:moveTo>
                  <a:cubicBezTo>
                    <a:pt x="61" y="30"/>
                    <a:pt x="62" y="30"/>
                    <a:pt x="62" y="30"/>
                  </a:cubicBezTo>
                  <a:cubicBezTo>
                    <a:pt x="63" y="29"/>
                    <a:pt x="63" y="28"/>
                    <a:pt x="64" y="27"/>
                  </a:cubicBezTo>
                  <a:cubicBezTo>
                    <a:pt x="64" y="26"/>
                    <a:pt x="65" y="26"/>
                    <a:pt x="65" y="26"/>
                  </a:cubicBezTo>
                  <a:cubicBezTo>
                    <a:pt x="66" y="26"/>
                    <a:pt x="66" y="26"/>
                    <a:pt x="66" y="26"/>
                  </a:cubicBezTo>
                  <a:cubicBezTo>
                    <a:pt x="66" y="27"/>
                    <a:pt x="66" y="27"/>
                    <a:pt x="66" y="27"/>
                  </a:cubicBezTo>
                  <a:cubicBezTo>
                    <a:pt x="66" y="29"/>
                    <a:pt x="66" y="30"/>
                    <a:pt x="66" y="31"/>
                  </a:cubicBezTo>
                  <a:cubicBezTo>
                    <a:pt x="67" y="31"/>
                    <a:pt x="68" y="30"/>
                    <a:pt x="69" y="30"/>
                  </a:cubicBezTo>
                  <a:cubicBezTo>
                    <a:pt x="70" y="30"/>
                    <a:pt x="70" y="29"/>
                    <a:pt x="70" y="29"/>
                  </a:cubicBezTo>
                  <a:cubicBezTo>
                    <a:pt x="69" y="27"/>
                    <a:pt x="68" y="25"/>
                    <a:pt x="67" y="23"/>
                  </a:cubicBezTo>
                  <a:cubicBezTo>
                    <a:pt x="66" y="24"/>
                    <a:pt x="65" y="24"/>
                    <a:pt x="64" y="24"/>
                  </a:cubicBezTo>
                  <a:cubicBezTo>
                    <a:pt x="64" y="25"/>
                    <a:pt x="64" y="25"/>
                    <a:pt x="64" y="26"/>
                  </a:cubicBezTo>
                  <a:cubicBezTo>
                    <a:pt x="64" y="26"/>
                    <a:pt x="64" y="26"/>
                    <a:pt x="64" y="27"/>
                  </a:cubicBezTo>
                  <a:cubicBezTo>
                    <a:pt x="63" y="27"/>
                    <a:pt x="62" y="28"/>
                    <a:pt x="61" y="29"/>
                  </a:cubicBezTo>
                  <a:cubicBezTo>
                    <a:pt x="61" y="29"/>
                    <a:pt x="60" y="30"/>
                    <a:pt x="60" y="30"/>
                  </a:cubicBezTo>
                  <a:close/>
                  <a:moveTo>
                    <a:pt x="181" y="136"/>
                  </a:moveTo>
                  <a:cubicBezTo>
                    <a:pt x="181" y="161"/>
                    <a:pt x="161" y="181"/>
                    <a:pt x="136" y="181"/>
                  </a:cubicBezTo>
                  <a:cubicBezTo>
                    <a:pt x="110" y="181"/>
                    <a:pt x="90" y="161"/>
                    <a:pt x="90" y="136"/>
                  </a:cubicBezTo>
                  <a:cubicBezTo>
                    <a:pt x="90" y="110"/>
                    <a:pt x="110" y="90"/>
                    <a:pt x="136" y="90"/>
                  </a:cubicBezTo>
                  <a:cubicBezTo>
                    <a:pt x="161" y="90"/>
                    <a:pt x="181" y="110"/>
                    <a:pt x="181" y="136"/>
                  </a:cubicBezTo>
                  <a:close/>
                  <a:moveTo>
                    <a:pt x="165" y="124"/>
                  </a:moveTo>
                  <a:cubicBezTo>
                    <a:pt x="165" y="124"/>
                    <a:pt x="165" y="124"/>
                    <a:pt x="157" y="116"/>
                  </a:cubicBezTo>
                  <a:cubicBezTo>
                    <a:pt x="157" y="116"/>
                    <a:pt x="143" y="131"/>
                    <a:pt x="131" y="143"/>
                  </a:cubicBezTo>
                  <a:cubicBezTo>
                    <a:pt x="126" y="139"/>
                    <a:pt x="117" y="131"/>
                    <a:pt x="117" y="131"/>
                  </a:cubicBezTo>
                  <a:cubicBezTo>
                    <a:pt x="110" y="139"/>
                    <a:pt x="110" y="139"/>
                    <a:pt x="110" y="139"/>
                  </a:cubicBezTo>
                  <a:cubicBezTo>
                    <a:pt x="131" y="159"/>
                    <a:pt x="131" y="159"/>
                    <a:pt x="131" y="159"/>
                  </a:cubicBezTo>
                  <a:cubicBezTo>
                    <a:pt x="165" y="124"/>
                    <a:pt x="165" y="124"/>
                    <a:pt x="165" y="124"/>
                  </a:cubicBezTo>
                  <a:close/>
                </a:path>
              </a:pathLst>
            </a:custGeom>
            <a:solidFill>
              <a:srgbClr val="FFFFFF"/>
            </a:solidFill>
            <a:ln>
              <a:noFill/>
            </a:ln>
          </p:spPr>
          <p:txBody>
            <a:bodyPr vert="horz" wrap="square" lIns="89594" tIns="44796" rIns="89594"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397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6" name="Group 6"/>
          <p:cNvGrpSpPr/>
          <p:nvPr/>
        </p:nvGrpSpPr>
        <p:grpSpPr>
          <a:xfrm>
            <a:off x="1149649" y="3059595"/>
            <a:ext cx="1782000" cy="1782059"/>
            <a:chOff x="6145305" y="632012"/>
            <a:chExt cx="2847949" cy="2847949"/>
          </a:xfrm>
        </p:grpSpPr>
        <p:sp>
          <p:nvSpPr>
            <p:cNvPr id="37" name="Rectangle 22"/>
            <p:cNvSpPr/>
            <p:nvPr/>
          </p:nvSpPr>
          <p:spPr bwMode="auto">
            <a:xfrm>
              <a:off x="6145305" y="63201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 Placeholder 12"/>
            <p:cNvSpPr txBox="1">
              <a:spLocks/>
            </p:cNvSpPr>
            <p:nvPr/>
          </p:nvSpPr>
          <p:spPr>
            <a:xfrm>
              <a:off x="6351180" y="859179"/>
              <a:ext cx="2287343" cy="885357"/>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smtClean="0">
                  <a:ln>
                    <a:noFill/>
                  </a:ln>
                  <a:solidFill>
                    <a:srgbClr val="FFFFFF"/>
                  </a:solidFill>
                  <a:effectLst/>
                  <a:uLnTx/>
                  <a:uFillTx/>
                  <a:latin typeface="Segoe UI"/>
                  <a:ea typeface="+mn-ea"/>
                  <a:cs typeface="+mn-cs"/>
                </a:rPr>
                <a:t>Cloud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empresarial</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9" name="Picture 35"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black">
            <a:xfrm>
              <a:off x="7349016" y="2337207"/>
              <a:ext cx="1535745" cy="10626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1"/>
          <p:cNvGrpSpPr/>
          <p:nvPr/>
        </p:nvGrpSpPr>
        <p:grpSpPr>
          <a:xfrm>
            <a:off x="3056672" y="3059595"/>
            <a:ext cx="1782000" cy="1782000"/>
            <a:chOff x="9065070" y="632012"/>
            <a:chExt cx="2847949" cy="2847949"/>
          </a:xfrm>
        </p:grpSpPr>
        <p:sp>
          <p:nvSpPr>
            <p:cNvPr id="41" name="Rectangle 3"/>
            <p:cNvSpPr/>
            <p:nvPr/>
          </p:nvSpPr>
          <p:spPr bwMode="auto">
            <a:xfrm>
              <a:off x="9065070" y="63201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 Placeholder 12"/>
            <p:cNvSpPr txBox="1">
              <a:spLocks/>
            </p:cNvSpPr>
            <p:nvPr/>
          </p:nvSpPr>
          <p:spPr>
            <a:xfrm>
              <a:off x="9260139" y="892591"/>
              <a:ext cx="2394457" cy="1328079"/>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Servicios</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para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mejorar</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la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productividad</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12"/>
            <p:cNvSpPr>
              <a:spLocks noEditPoints="1"/>
            </p:cNvSpPr>
            <p:nvPr/>
          </p:nvSpPr>
          <p:spPr bwMode="black">
            <a:xfrm>
              <a:off x="10841294" y="2414536"/>
              <a:ext cx="868005" cy="91371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p:spPr>
          <p:txBody>
            <a:bodyPr vert="horz" wrap="square" lIns="89596" tIns="44797" rIns="89596" bIns="4479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noFill/>
                <a:effectLst/>
                <a:uLnTx/>
                <a:uFillTx/>
                <a:latin typeface="Segoe UI"/>
                <a:ea typeface="+mn-ea"/>
                <a:cs typeface="+mn-cs"/>
              </a:endParaRPr>
            </a:p>
          </p:txBody>
        </p:sp>
      </p:grpSp>
      <p:grpSp>
        <p:nvGrpSpPr>
          <p:cNvPr id="44" name="Group 9"/>
          <p:cNvGrpSpPr/>
          <p:nvPr/>
        </p:nvGrpSpPr>
        <p:grpSpPr>
          <a:xfrm>
            <a:off x="3056672" y="4959869"/>
            <a:ext cx="1782000" cy="1782000"/>
            <a:chOff x="9065070" y="3553762"/>
            <a:chExt cx="2847949" cy="2847949"/>
          </a:xfrm>
        </p:grpSpPr>
        <p:sp>
          <p:nvSpPr>
            <p:cNvPr id="45" name="Rectangle 25"/>
            <p:cNvSpPr/>
            <p:nvPr/>
          </p:nvSpPr>
          <p:spPr bwMode="auto">
            <a:xfrm>
              <a:off x="9065070" y="3553762"/>
              <a:ext cx="2847949" cy="2847949"/>
            </a:xfrm>
            <a:prstGeom prst="rect">
              <a:avLst/>
            </a:prstGeom>
            <a:solidFill>
              <a:srgbClr val="DC3C00"/>
            </a:solidFill>
            <a:ln w="9525" cap="flat" cmpd="sng" algn="ctr">
              <a:noFill/>
              <a:prstDash val="solid"/>
              <a:headEnd type="none" w="med" len="med"/>
              <a:tailEnd type="none" w="med" len="med"/>
            </a:ln>
            <a:effectLst/>
          </p:spPr>
          <p:txBody>
            <a:bodyPr rot="0" spcFirstLastPara="0" vert="horz" wrap="square" lIns="45708" tIns="45708" rIns="45708"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ext Placeholder 12"/>
            <p:cNvSpPr txBox="1">
              <a:spLocks/>
            </p:cNvSpPr>
            <p:nvPr/>
          </p:nvSpPr>
          <p:spPr>
            <a:xfrm>
              <a:off x="9260138" y="3771562"/>
              <a:ext cx="2394457" cy="554142"/>
            </a:xfrm>
            <a:prstGeom prst="rect">
              <a:avLst/>
            </a:prstGeom>
          </p:spPr>
          <p:txBody>
            <a:bodyPr vert="horz"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smtClean="0">
                  <a:ln>
                    <a:noFill/>
                  </a:ln>
                  <a:solidFill>
                    <a:srgbClr val="FFFFFF"/>
                  </a:solidFill>
                  <a:effectLst/>
                  <a:uLnTx/>
                  <a:uFillTx/>
                  <a:latin typeface="Segoe UI"/>
                  <a:ea typeface="+mn-ea"/>
                  <a:cs typeface="+mn-cs"/>
                </a:rPr>
                <a:t>Familiar para el </a:t>
              </a:r>
              <a:r>
                <a:rPr kumimoji="0" lang="en-US" b="0" i="0" u="none" strike="noStrike" kern="1200" cap="none" spc="0" normalizeH="0" baseline="0" noProof="0" dirty="0" err="1" smtClean="0">
                  <a:ln>
                    <a:noFill/>
                  </a:ln>
                  <a:solidFill>
                    <a:srgbClr val="FFFFFF"/>
                  </a:solidFill>
                  <a:effectLst/>
                  <a:uLnTx/>
                  <a:uFillTx/>
                  <a:latin typeface="Segoe UI"/>
                  <a:ea typeface="+mn-ea"/>
                  <a:cs typeface="+mn-cs"/>
                </a:rPr>
                <a:t>usuario</a:t>
              </a:r>
              <a:r>
                <a:rPr kumimoji="0" lang="en-US" b="0" i="0" u="none" strike="noStrike" kern="1200" cap="none" spc="0" normalizeH="0" baseline="0" noProof="0" dirty="0" smtClean="0">
                  <a:ln>
                    <a:noFill/>
                  </a:ln>
                  <a:solidFill>
                    <a:srgbClr val="FFFFFF"/>
                  </a:solidFill>
                  <a:effectLst/>
                  <a:uLnTx/>
                  <a:uFillTx/>
                  <a:latin typeface="Segoe UI"/>
                  <a:ea typeface="+mn-ea"/>
                  <a:cs typeface="+mn-cs"/>
                </a:rPr>
                <a:t> final</a:t>
              </a:r>
              <a:endParaRPr kumimoji="0" lang="en-US"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5"/>
            <p:cNvSpPr>
              <a:spLocks noEditPoints="1"/>
            </p:cNvSpPr>
            <p:nvPr/>
          </p:nvSpPr>
          <p:spPr bwMode="auto">
            <a:xfrm>
              <a:off x="10601459" y="5213803"/>
              <a:ext cx="1093657" cy="1014542"/>
            </a:xfrm>
            <a:custGeom>
              <a:avLst/>
              <a:gdLst>
                <a:gd name="T0" fmla="*/ 97 w 196"/>
                <a:gd name="T1" fmla="*/ 94 h 182"/>
                <a:gd name="T2" fmla="*/ 95 w 196"/>
                <a:gd name="T3" fmla="*/ 91 h 182"/>
                <a:gd name="T4" fmla="*/ 106 w 196"/>
                <a:gd name="T5" fmla="*/ 49 h 182"/>
                <a:gd name="T6" fmla="*/ 116 w 196"/>
                <a:gd name="T7" fmla="*/ 91 h 182"/>
                <a:gd name="T8" fmla="*/ 114 w 196"/>
                <a:gd name="T9" fmla="*/ 94 h 182"/>
                <a:gd name="T10" fmla="*/ 116 w 196"/>
                <a:gd name="T11" fmla="*/ 97 h 182"/>
                <a:gd name="T12" fmla="*/ 144 w 196"/>
                <a:gd name="T13" fmla="*/ 108 h 182"/>
                <a:gd name="T14" fmla="*/ 148 w 196"/>
                <a:gd name="T15" fmla="*/ 116 h 182"/>
                <a:gd name="T16" fmla="*/ 148 w 196"/>
                <a:gd name="T17" fmla="*/ 124 h 182"/>
                <a:gd name="T18" fmla="*/ 63 w 196"/>
                <a:gd name="T19" fmla="*/ 124 h 182"/>
                <a:gd name="T20" fmla="*/ 63 w 196"/>
                <a:gd name="T21" fmla="*/ 116 h 182"/>
                <a:gd name="T22" fmla="*/ 68 w 196"/>
                <a:gd name="T23" fmla="*/ 108 h 182"/>
                <a:gd name="T24" fmla="*/ 95 w 196"/>
                <a:gd name="T25" fmla="*/ 97 h 182"/>
                <a:gd name="T26" fmla="*/ 97 w 196"/>
                <a:gd name="T27" fmla="*/ 94 h 182"/>
                <a:gd name="T28" fmla="*/ 106 w 196"/>
                <a:gd name="T29" fmla="*/ 0 h 182"/>
                <a:gd name="T30" fmla="*/ 17 w 196"/>
                <a:gd name="T31" fmla="*/ 91 h 182"/>
                <a:gd name="T32" fmla="*/ 17 w 196"/>
                <a:gd name="T33" fmla="*/ 97 h 182"/>
                <a:gd name="T34" fmla="*/ 0 w 196"/>
                <a:gd name="T35" fmla="*/ 97 h 182"/>
                <a:gd name="T36" fmla="*/ 30 w 196"/>
                <a:gd name="T37" fmla="*/ 125 h 182"/>
                <a:gd name="T38" fmla="*/ 59 w 196"/>
                <a:gd name="T39" fmla="*/ 97 h 182"/>
                <a:gd name="T40" fmla="*/ 42 w 196"/>
                <a:gd name="T41" fmla="*/ 97 h 182"/>
                <a:gd name="T42" fmla="*/ 42 w 196"/>
                <a:gd name="T43" fmla="*/ 91 h 182"/>
                <a:gd name="T44" fmla="*/ 106 w 196"/>
                <a:gd name="T45" fmla="*/ 28 h 182"/>
                <a:gd name="T46" fmla="*/ 171 w 196"/>
                <a:gd name="T47" fmla="*/ 91 h 182"/>
                <a:gd name="T48" fmla="*/ 106 w 196"/>
                <a:gd name="T49" fmla="*/ 156 h 182"/>
                <a:gd name="T50" fmla="*/ 53 w 196"/>
                <a:gd name="T51" fmla="*/ 127 h 182"/>
                <a:gd name="T52" fmla="*/ 32 w 196"/>
                <a:gd name="T53" fmla="*/ 142 h 182"/>
                <a:gd name="T54" fmla="*/ 106 w 196"/>
                <a:gd name="T55" fmla="*/ 182 h 182"/>
                <a:gd name="T56" fmla="*/ 196 w 196"/>
                <a:gd name="T57" fmla="*/ 91 h 182"/>
                <a:gd name="T58" fmla="*/ 106 w 196"/>
                <a:gd name="T5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 h="182">
                  <a:moveTo>
                    <a:pt x="97" y="94"/>
                  </a:moveTo>
                  <a:cubicBezTo>
                    <a:pt x="97" y="92"/>
                    <a:pt x="97" y="92"/>
                    <a:pt x="95" y="91"/>
                  </a:cubicBezTo>
                  <a:cubicBezTo>
                    <a:pt x="84" y="81"/>
                    <a:pt x="85" y="51"/>
                    <a:pt x="106" y="49"/>
                  </a:cubicBezTo>
                  <a:cubicBezTo>
                    <a:pt x="126" y="51"/>
                    <a:pt x="127" y="81"/>
                    <a:pt x="116" y="91"/>
                  </a:cubicBezTo>
                  <a:cubicBezTo>
                    <a:pt x="114" y="92"/>
                    <a:pt x="114" y="92"/>
                    <a:pt x="114" y="94"/>
                  </a:cubicBezTo>
                  <a:cubicBezTo>
                    <a:pt x="114" y="96"/>
                    <a:pt x="114" y="96"/>
                    <a:pt x="116" y="97"/>
                  </a:cubicBezTo>
                  <a:cubicBezTo>
                    <a:pt x="126" y="100"/>
                    <a:pt x="137" y="103"/>
                    <a:pt x="144" y="108"/>
                  </a:cubicBezTo>
                  <a:cubicBezTo>
                    <a:pt x="147" y="111"/>
                    <a:pt x="148" y="113"/>
                    <a:pt x="148" y="116"/>
                  </a:cubicBezTo>
                  <a:cubicBezTo>
                    <a:pt x="148" y="119"/>
                    <a:pt x="148" y="122"/>
                    <a:pt x="148" y="124"/>
                  </a:cubicBezTo>
                  <a:cubicBezTo>
                    <a:pt x="63" y="124"/>
                    <a:pt x="63" y="124"/>
                    <a:pt x="63" y="124"/>
                  </a:cubicBezTo>
                  <a:cubicBezTo>
                    <a:pt x="63" y="122"/>
                    <a:pt x="63" y="119"/>
                    <a:pt x="63" y="116"/>
                  </a:cubicBezTo>
                  <a:cubicBezTo>
                    <a:pt x="63" y="113"/>
                    <a:pt x="64" y="111"/>
                    <a:pt x="68" y="108"/>
                  </a:cubicBezTo>
                  <a:cubicBezTo>
                    <a:pt x="74" y="103"/>
                    <a:pt x="85" y="100"/>
                    <a:pt x="95" y="97"/>
                  </a:cubicBezTo>
                  <a:cubicBezTo>
                    <a:pt x="97" y="96"/>
                    <a:pt x="97" y="96"/>
                    <a:pt x="97" y="94"/>
                  </a:cubicBezTo>
                  <a:close/>
                  <a:moveTo>
                    <a:pt x="106" y="0"/>
                  </a:moveTo>
                  <a:cubicBezTo>
                    <a:pt x="57" y="0"/>
                    <a:pt x="17" y="40"/>
                    <a:pt x="17" y="91"/>
                  </a:cubicBezTo>
                  <a:cubicBezTo>
                    <a:pt x="17" y="93"/>
                    <a:pt x="17" y="95"/>
                    <a:pt x="17" y="97"/>
                  </a:cubicBezTo>
                  <a:cubicBezTo>
                    <a:pt x="0" y="97"/>
                    <a:pt x="0" y="97"/>
                    <a:pt x="0" y="97"/>
                  </a:cubicBezTo>
                  <a:cubicBezTo>
                    <a:pt x="30" y="125"/>
                    <a:pt x="30" y="125"/>
                    <a:pt x="30" y="125"/>
                  </a:cubicBezTo>
                  <a:cubicBezTo>
                    <a:pt x="59" y="97"/>
                    <a:pt x="59" y="97"/>
                    <a:pt x="59" y="97"/>
                  </a:cubicBezTo>
                  <a:cubicBezTo>
                    <a:pt x="42" y="97"/>
                    <a:pt x="42" y="97"/>
                    <a:pt x="42" y="97"/>
                  </a:cubicBezTo>
                  <a:cubicBezTo>
                    <a:pt x="42" y="95"/>
                    <a:pt x="42" y="93"/>
                    <a:pt x="42" y="91"/>
                  </a:cubicBezTo>
                  <a:cubicBezTo>
                    <a:pt x="42" y="55"/>
                    <a:pt x="72" y="28"/>
                    <a:pt x="106" y="28"/>
                  </a:cubicBezTo>
                  <a:cubicBezTo>
                    <a:pt x="141" y="28"/>
                    <a:pt x="171" y="55"/>
                    <a:pt x="171" y="91"/>
                  </a:cubicBezTo>
                  <a:cubicBezTo>
                    <a:pt x="171" y="127"/>
                    <a:pt x="141" y="156"/>
                    <a:pt x="106" y="156"/>
                  </a:cubicBezTo>
                  <a:cubicBezTo>
                    <a:pt x="84" y="156"/>
                    <a:pt x="65" y="144"/>
                    <a:pt x="53" y="127"/>
                  </a:cubicBezTo>
                  <a:cubicBezTo>
                    <a:pt x="53" y="127"/>
                    <a:pt x="53" y="127"/>
                    <a:pt x="32" y="142"/>
                  </a:cubicBezTo>
                  <a:cubicBezTo>
                    <a:pt x="49" y="165"/>
                    <a:pt x="76" y="182"/>
                    <a:pt x="106" y="182"/>
                  </a:cubicBezTo>
                  <a:cubicBezTo>
                    <a:pt x="156" y="182"/>
                    <a:pt x="196" y="142"/>
                    <a:pt x="196" y="91"/>
                  </a:cubicBezTo>
                  <a:cubicBezTo>
                    <a:pt x="196" y="40"/>
                    <a:pt x="156" y="0"/>
                    <a:pt x="106" y="0"/>
                  </a:cubicBezTo>
                  <a:close/>
                </a:path>
              </a:pathLst>
            </a:custGeom>
            <a:solidFill>
              <a:srgbClr val="FFFFFF"/>
            </a:solidFill>
            <a:ln>
              <a:noFill/>
            </a:ln>
          </p:spPr>
          <p:txBody>
            <a:bodyPr vert="horz" wrap="square" lIns="89594" tIns="44796" rIns="89594"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397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…innovando de forma continua</a:t>
            </a:r>
            <a:endParaRPr lang="es-ES" dirty="0"/>
          </a:p>
        </p:txBody>
      </p:sp>
      <p:sp>
        <p:nvSpPr>
          <p:cNvPr id="36" name="Rectangle 28"/>
          <p:cNvSpPr/>
          <p:nvPr/>
        </p:nvSpPr>
        <p:spPr bwMode="auto">
          <a:xfrm>
            <a:off x="900756" y="1436688"/>
            <a:ext cx="4681179" cy="1189127"/>
          </a:xfrm>
          <a:prstGeom prst="rect">
            <a:avLst/>
          </a:prstGeom>
          <a:solidFill>
            <a:srgbClr val="70AD47">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100000"/>
              </a:lnSpc>
              <a:spcBef>
                <a:spcPts val="120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Dispositivos</a:t>
            </a:r>
          </a:p>
        </p:txBody>
      </p:sp>
      <p:sp>
        <p:nvSpPr>
          <p:cNvPr id="37" name="Rectangle 45"/>
          <p:cNvSpPr/>
          <p:nvPr/>
        </p:nvSpPr>
        <p:spPr bwMode="auto">
          <a:xfrm>
            <a:off x="150128" y="2807988"/>
            <a:ext cx="4681179" cy="1189127"/>
          </a:xfrm>
          <a:prstGeom prst="rect">
            <a:avLst/>
          </a:prstGeom>
          <a:solidFill>
            <a:srgbClr val="44546A">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endPar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endParaRPr>
          </a:p>
        </p:txBody>
      </p:sp>
      <p:sp>
        <p:nvSpPr>
          <p:cNvPr id="38" name="Rectangle 46"/>
          <p:cNvSpPr/>
          <p:nvPr/>
        </p:nvSpPr>
        <p:spPr bwMode="auto">
          <a:xfrm>
            <a:off x="682389" y="4220231"/>
            <a:ext cx="4681179" cy="1189127"/>
          </a:xfrm>
          <a:prstGeom prst="rect">
            <a:avLst/>
          </a:prstGeom>
          <a:solidFill>
            <a:srgbClr val="FFC000">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Social</a:t>
            </a:r>
          </a:p>
        </p:txBody>
      </p:sp>
      <p:sp>
        <p:nvSpPr>
          <p:cNvPr id="39" name="Rectangle 49"/>
          <p:cNvSpPr/>
          <p:nvPr/>
        </p:nvSpPr>
        <p:spPr bwMode="auto">
          <a:xfrm>
            <a:off x="3464253" y="5508598"/>
            <a:ext cx="4681179" cy="1189127"/>
          </a:xfrm>
          <a:prstGeom prst="rect">
            <a:avLst/>
          </a:prstGeom>
          <a:solidFill>
            <a:srgbClr val="ED7D31">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endPar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endParaRPr>
          </a:p>
          <a:p>
            <a:pPr marL="0" marR="0" lvl="0" indent="0" defTabSz="914013" eaLnBrk="1" fontAlgn="auto" latinLnBrk="0" hangingPunct="1">
              <a:lnSpc>
                <a:spcPct val="90000"/>
              </a:lnSpc>
              <a:spcBef>
                <a:spcPct val="0"/>
              </a:spcBef>
              <a:spcAft>
                <a:spcPts val="0"/>
              </a:spcAft>
              <a:buClrTx/>
              <a:buSzTx/>
              <a:buFontTx/>
              <a:buNone/>
              <a:tabLst/>
              <a:defRPr/>
            </a:pPr>
            <a:endParaRPr lang="es-ES" sz="2400" kern="0" dirty="0">
              <a:ln w="3175">
                <a:noFill/>
              </a:ln>
              <a:gradFill>
                <a:gsLst>
                  <a:gs pos="43871">
                    <a:srgbClr val="FFFFFF"/>
                  </a:gs>
                  <a:gs pos="83000">
                    <a:srgbClr val="FFFFFF"/>
                  </a:gs>
                </a:gsLst>
                <a:lin ang="5400000" scaled="1"/>
              </a:gradFill>
              <a:latin typeface="Segoe UI Light"/>
              <a:cs typeface="Arial" charset="0"/>
            </a:endParaRPr>
          </a:p>
        </p:txBody>
      </p:sp>
      <p:sp>
        <p:nvSpPr>
          <p:cNvPr id="40" name="Rectangle 50"/>
          <p:cNvSpPr/>
          <p:nvPr/>
        </p:nvSpPr>
        <p:spPr bwMode="auto">
          <a:xfrm>
            <a:off x="6821605" y="1429565"/>
            <a:ext cx="4681179" cy="1189127"/>
          </a:xfrm>
          <a:prstGeom prst="rect">
            <a:avLst/>
          </a:prstGeom>
          <a:solidFill>
            <a:srgbClr val="0072C6">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BI</a:t>
            </a:r>
          </a:p>
        </p:txBody>
      </p:sp>
      <p:sp>
        <p:nvSpPr>
          <p:cNvPr id="41" name="Rectangle 51"/>
          <p:cNvSpPr/>
          <p:nvPr/>
        </p:nvSpPr>
        <p:spPr bwMode="auto">
          <a:xfrm>
            <a:off x="7367520" y="2855460"/>
            <a:ext cx="4681179" cy="1189127"/>
          </a:xfrm>
          <a:prstGeom prst="rect">
            <a:avLst/>
          </a:prstGeom>
          <a:solidFill>
            <a:srgbClr val="4472C4">
              <a:alpha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b" anchorCtr="0" forceAA="0" compatLnSpc="1">
            <a:prstTxWarp prst="textNoShape">
              <a:avLst/>
            </a:prstTxWarp>
            <a:noAutofit/>
          </a:bodyPr>
          <a:lstStyle/>
          <a:p>
            <a:pPr marL="0" marR="0" lvl="0" indent="0" defTabSz="914013" eaLnBrk="1" fontAlgn="auto" latinLnBrk="0" hangingPunct="1">
              <a:lnSpc>
                <a:spcPct val="90000"/>
              </a:lnSpc>
              <a:spcBef>
                <a:spcPct val="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Control</a:t>
            </a:r>
          </a:p>
        </p:txBody>
      </p:sp>
      <p:pic>
        <p:nvPicPr>
          <p:cNvPr id="4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8059" y="2974671"/>
            <a:ext cx="575003" cy="575003"/>
          </a:xfrm>
          <a:prstGeom prst="rect">
            <a:avLst/>
          </a:prstGeom>
        </p:spPr>
      </p:pic>
      <p:sp>
        <p:nvSpPr>
          <p:cNvPr id="43" name="Rectangle 18"/>
          <p:cNvSpPr/>
          <p:nvPr/>
        </p:nvSpPr>
        <p:spPr>
          <a:xfrm>
            <a:off x="1924474" y="2839128"/>
            <a:ext cx="3007980" cy="1066959"/>
          </a:xfrm>
          <a:prstGeom prst="rect">
            <a:avLst/>
          </a:prstGeom>
        </p:spPr>
        <p:txBody>
          <a:bodyPr wrap="square">
            <a:spAutoFit/>
          </a:bodyPr>
          <a:lstStyle/>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Mejoras en ODFB (límites, nombres de archivos, …)</a:t>
            </a:r>
          </a:p>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Nuevos Servicios y Conceptos: Office 365 Video, Delve, </a:t>
            </a:r>
            <a:r>
              <a:rPr lang="es-ES" sz="1200" dirty="0" err="1" smtClean="0">
                <a:ln w="3175">
                  <a:noFill/>
                </a:ln>
                <a:gradFill>
                  <a:gsLst>
                    <a:gs pos="43871">
                      <a:srgbClr val="FFFFFF"/>
                    </a:gs>
                    <a:gs pos="83000">
                      <a:srgbClr val="FFFFFF"/>
                    </a:gs>
                  </a:gsLst>
                  <a:lin ang="5400000" scaled="1"/>
                </a:gradFill>
                <a:latin typeface="Segoe UI"/>
                <a:cs typeface="Arial" charset="0"/>
              </a:rPr>
              <a:t>InfoPedia</a:t>
            </a:r>
            <a:r>
              <a:rPr lang="es-ES" sz="1200" dirty="0" smtClean="0">
                <a:ln w="3175">
                  <a:noFill/>
                </a:ln>
                <a:gradFill>
                  <a:gsLst>
                    <a:gs pos="43871">
                      <a:srgbClr val="FFFFFF"/>
                    </a:gs>
                    <a:gs pos="83000">
                      <a:srgbClr val="FFFFFF"/>
                    </a:gs>
                  </a:gsLst>
                  <a:lin ang="5400000" scaled="1"/>
                </a:gradFill>
                <a:latin typeface="Segoe UI"/>
                <a:cs typeface="Arial" charset="0"/>
              </a:rPr>
              <a:t>, </a:t>
            </a:r>
            <a:r>
              <a:rPr lang="es-ES" sz="1200" dirty="0" err="1" smtClean="0">
                <a:ln w="3175">
                  <a:noFill/>
                </a:ln>
                <a:gradFill>
                  <a:gsLst>
                    <a:gs pos="43871">
                      <a:srgbClr val="FFFFFF"/>
                    </a:gs>
                    <a:gs pos="83000">
                      <a:srgbClr val="FFFFFF"/>
                    </a:gs>
                  </a:gsLst>
                  <a:lin ang="5400000" scaled="1"/>
                </a:gradFill>
                <a:latin typeface="Segoe UI"/>
                <a:cs typeface="Arial" charset="0"/>
              </a:rPr>
              <a:t>Microsites</a:t>
            </a:r>
            <a:endParaRPr lang="es-ES" sz="1200" dirty="0" smtClean="0">
              <a:ln w="3175">
                <a:noFill/>
              </a:ln>
              <a:gradFill>
                <a:gsLst>
                  <a:gs pos="43871">
                    <a:srgbClr val="FFFFFF"/>
                  </a:gs>
                  <a:gs pos="83000">
                    <a:srgbClr val="FFFFFF"/>
                  </a:gs>
                </a:gsLst>
                <a:lin ang="5400000" scaled="1"/>
              </a:gradFill>
              <a:latin typeface="Segoe UI"/>
              <a:cs typeface="Arial" charset="0"/>
            </a:endParaRPr>
          </a:p>
          <a:p>
            <a:pPr defTabSz="914013">
              <a:spcBef>
                <a:spcPct val="0"/>
              </a:spcBef>
              <a:spcAft>
                <a:spcPts val="200"/>
              </a:spcAft>
            </a:pPr>
            <a:r>
              <a:rPr lang="es-ES" sz="1200" dirty="0" err="1" smtClean="0">
                <a:ln w="3175">
                  <a:noFill/>
                </a:ln>
                <a:gradFill>
                  <a:gsLst>
                    <a:gs pos="43871">
                      <a:srgbClr val="FFFFFF"/>
                    </a:gs>
                    <a:gs pos="83000">
                      <a:srgbClr val="FFFFFF"/>
                    </a:gs>
                  </a:gsLst>
                  <a:lin ang="5400000" scaled="1"/>
                </a:gradFill>
                <a:latin typeface="Segoe UI"/>
                <a:cs typeface="Arial" charset="0"/>
              </a:rPr>
              <a:t>Intergración</a:t>
            </a:r>
            <a:r>
              <a:rPr lang="es-ES" sz="1200" dirty="0" smtClean="0">
                <a:ln w="3175">
                  <a:noFill/>
                </a:ln>
                <a:gradFill>
                  <a:gsLst>
                    <a:gs pos="43871">
                      <a:srgbClr val="FFFFFF"/>
                    </a:gs>
                    <a:gs pos="83000">
                      <a:srgbClr val="FFFFFF"/>
                    </a:gs>
                  </a:gsLst>
                  <a:lin ang="5400000" scaled="1"/>
                </a:gradFill>
                <a:latin typeface="Segoe UI"/>
                <a:cs typeface="Arial" charset="0"/>
              </a:rPr>
              <a:t> de Microsoft </a:t>
            </a:r>
            <a:r>
              <a:rPr lang="es-ES" sz="1200" dirty="0" err="1" smtClean="0">
                <a:ln w="3175">
                  <a:noFill/>
                </a:ln>
                <a:gradFill>
                  <a:gsLst>
                    <a:gs pos="43871">
                      <a:srgbClr val="FFFFFF"/>
                    </a:gs>
                    <a:gs pos="83000">
                      <a:srgbClr val="FFFFFF"/>
                    </a:gs>
                  </a:gsLst>
                  <a:lin ang="5400000" scaled="1"/>
                </a:gradFill>
                <a:latin typeface="Segoe UI"/>
                <a:cs typeface="Arial" charset="0"/>
              </a:rPr>
              <a:t>Azure</a:t>
            </a:r>
            <a:r>
              <a:rPr lang="es-ES" sz="1200" dirty="0" smtClean="0">
                <a:ln w="3175">
                  <a:noFill/>
                </a:ln>
                <a:gradFill>
                  <a:gsLst>
                    <a:gs pos="43871">
                      <a:srgbClr val="FFFFFF"/>
                    </a:gs>
                    <a:gs pos="83000">
                      <a:srgbClr val="FFFFFF"/>
                    </a:gs>
                  </a:gsLst>
                  <a:lin ang="5400000" scaled="1"/>
                </a:gradFill>
                <a:latin typeface="Segoe UI"/>
                <a:cs typeface="Arial" charset="0"/>
              </a:rPr>
              <a:t> AD</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44" name="Rectangle 19"/>
          <p:cNvSpPr/>
          <p:nvPr/>
        </p:nvSpPr>
        <p:spPr>
          <a:xfrm>
            <a:off x="2771731" y="4233478"/>
            <a:ext cx="2563535" cy="907941"/>
          </a:xfrm>
          <a:prstGeom prst="rect">
            <a:avLst/>
          </a:prstGeom>
        </p:spPr>
        <p:txBody>
          <a:bodyPr wrap="square">
            <a:spAutoFit/>
          </a:bodyPr>
          <a:lstStyle/>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Conversaciones en Documentos</a:t>
            </a:r>
          </a:p>
          <a:p>
            <a:pPr defTabSz="914013">
              <a:spcBef>
                <a:spcPct val="0"/>
              </a:spcBef>
              <a:spcAft>
                <a:spcPts val="300"/>
              </a:spcAft>
            </a:pPr>
            <a:r>
              <a:rPr lang="es-ES" sz="1200" dirty="0" err="1" smtClean="0">
                <a:ln w="3175">
                  <a:noFill/>
                </a:ln>
                <a:gradFill>
                  <a:gsLst>
                    <a:gs pos="43871">
                      <a:srgbClr val="FFFFFF"/>
                    </a:gs>
                    <a:gs pos="83000">
                      <a:srgbClr val="FFFFFF"/>
                    </a:gs>
                  </a:gsLst>
                  <a:lin ang="5400000" scaled="1"/>
                </a:gradFill>
                <a:latin typeface="Segoe UI"/>
                <a:cs typeface="Arial" charset="0"/>
              </a:rPr>
              <a:t>Delve</a:t>
            </a:r>
            <a:r>
              <a:rPr lang="es-ES" sz="1200" dirty="0" smtClean="0">
                <a:ln w="3175">
                  <a:noFill/>
                </a:ln>
                <a:gradFill>
                  <a:gsLst>
                    <a:gs pos="43871">
                      <a:srgbClr val="FFFFFF"/>
                    </a:gs>
                    <a:gs pos="83000">
                      <a:srgbClr val="FFFFFF"/>
                    </a:gs>
                  </a:gsLst>
                  <a:lin ang="5400000" scaled="1"/>
                </a:gradFill>
                <a:latin typeface="Segoe UI"/>
                <a:cs typeface="Arial" charset="0"/>
              </a:rPr>
              <a:t> + Office </a:t>
            </a:r>
            <a:r>
              <a:rPr lang="es-ES" sz="1200" dirty="0" err="1" smtClean="0">
                <a:ln w="3175">
                  <a:noFill/>
                </a:ln>
                <a:gradFill>
                  <a:gsLst>
                    <a:gs pos="43871">
                      <a:srgbClr val="FFFFFF"/>
                    </a:gs>
                    <a:gs pos="83000">
                      <a:srgbClr val="FFFFFF"/>
                    </a:gs>
                  </a:gsLst>
                  <a:lin ang="5400000" scaled="1"/>
                </a:gradFill>
                <a:latin typeface="Segoe UI"/>
                <a:cs typeface="Arial" charset="0"/>
              </a:rPr>
              <a:t>Graph</a:t>
            </a:r>
            <a:endParaRPr lang="es-ES" sz="1200" dirty="0" smtClean="0">
              <a:ln w="3175">
                <a:noFill/>
              </a:ln>
              <a:gradFill>
                <a:gsLst>
                  <a:gs pos="43871">
                    <a:srgbClr val="FFFFFF"/>
                  </a:gs>
                  <a:gs pos="83000">
                    <a:srgbClr val="FFFFFF"/>
                  </a:gs>
                </a:gsLst>
                <a:lin ang="5400000" scaled="1"/>
              </a:gradFill>
              <a:latin typeface="Segoe UI"/>
              <a:cs typeface="Arial" charset="0"/>
            </a:endParaRP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Mejoras en </a:t>
            </a:r>
            <a:r>
              <a:rPr lang="es-ES" sz="1200" dirty="0" err="1" smtClean="0">
                <a:ln w="3175">
                  <a:noFill/>
                </a:ln>
                <a:gradFill>
                  <a:gsLst>
                    <a:gs pos="43871">
                      <a:srgbClr val="FFFFFF"/>
                    </a:gs>
                    <a:gs pos="83000">
                      <a:srgbClr val="FFFFFF"/>
                    </a:gs>
                  </a:gsLst>
                  <a:lin ang="5400000" scaled="1"/>
                </a:gradFill>
                <a:latin typeface="Segoe UI"/>
                <a:cs typeface="Arial" charset="0"/>
              </a:rPr>
              <a:t>Yammer</a:t>
            </a:r>
            <a:r>
              <a:rPr lang="es-ES" sz="1200" dirty="0" smtClean="0">
                <a:ln w="3175">
                  <a:noFill/>
                </a:ln>
                <a:gradFill>
                  <a:gsLst>
                    <a:gs pos="43871">
                      <a:srgbClr val="FFFFFF"/>
                    </a:gs>
                    <a:gs pos="83000">
                      <a:srgbClr val="FFFFFF"/>
                    </a:gs>
                  </a:gsLst>
                  <a:lin ang="5400000" scaled="1"/>
                </a:gradFill>
                <a:latin typeface="Segoe UI"/>
                <a:cs typeface="Arial" charset="0"/>
              </a:rPr>
              <a:t> (SSO, integración con Grupos, nueva UX)</a:t>
            </a:r>
          </a:p>
        </p:txBody>
      </p:sp>
      <p:sp>
        <p:nvSpPr>
          <p:cNvPr id="45" name="Rectangle 20"/>
          <p:cNvSpPr/>
          <p:nvPr/>
        </p:nvSpPr>
        <p:spPr>
          <a:xfrm>
            <a:off x="5816505" y="5506651"/>
            <a:ext cx="2393096" cy="964367"/>
          </a:xfrm>
          <a:prstGeom prst="rect">
            <a:avLst/>
          </a:prstGeom>
        </p:spPr>
        <p:txBody>
          <a:bodyPr wrap="square">
            <a:spAutoFit/>
          </a:bodyPr>
          <a:lstStyle/>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App </a:t>
            </a:r>
            <a:r>
              <a:rPr lang="es-ES" sz="1200" dirty="0" err="1" smtClean="0">
                <a:ln w="3175">
                  <a:noFill/>
                </a:ln>
                <a:gradFill>
                  <a:gsLst>
                    <a:gs pos="43871">
                      <a:srgbClr val="FFFFFF"/>
                    </a:gs>
                    <a:gs pos="83000">
                      <a:srgbClr val="FFFFFF"/>
                    </a:gs>
                  </a:gsLst>
                  <a:lin ang="5400000" scaled="1"/>
                </a:gradFill>
                <a:latin typeface="Segoe UI"/>
                <a:cs typeface="Arial" charset="0"/>
              </a:rPr>
              <a:t>Launcher</a:t>
            </a:r>
            <a:endParaRPr lang="es-ES" sz="1200" dirty="0" smtClean="0">
              <a:ln w="3175">
                <a:noFill/>
              </a:ln>
              <a:gradFill>
                <a:gsLst>
                  <a:gs pos="43871">
                    <a:srgbClr val="FFFFFF"/>
                  </a:gs>
                  <a:gs pos="83000">
                    <a:srgbClr val="FFFFFF"/>
                  </a:gs>
                </a:gsLst>
                <a:lin ang="5400000" scaled="1"/>
              </a:gradFill>
              <a:latin typeface="Segoe UI"/>
              <a:cs typeface="Arial" charset="0"/>
            </a:endParaRPr>
          </a:p>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Colaboración en Documentos</a:t>
            </a:r>
          </a:p>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Grupos de Office 365</a:t>
            </a:r>
          </a:p>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Integración de OWA y ODFB</a:t>
            </a:r>
          </a:p>
          <a:p>
            <a:pPr defTabSz="914013">
              <a:lnSpc>
                <a:spcPts val="1200"/>
              </a:lnSpc>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46" name="Rectangle 22"/>
          <p:cNvSpPr/>
          <p:nvPr/>
        </p:nvSpPr>
        <p:spPr>
          <a:xfrm>
            <a:off x="9735814" y="2872979"/>
            <a:ext cx="2386697" cy="1077218"/>
          </a:xfrm>
          <a:prstGeom prst="rect">
            <a:avLst/>
          </a:prstGeom>
        </p:spPr>
        <p:txBody>
          <a:bodyPr wrap="square">
            <a:spAutoFit/>
          </a:bodyPr>
          <a:lstStyle/>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Administración</a:t>
            </a:r>
          </a:p>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Seguridad</a:t>
            </a:r>
          </a:p>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Cumplimiento</a:t>
            </a:r>
          </a:p>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Infraestructura</a:t>
            </a:r>
          </a:p>
          <a:p>
            <a:pPr defTabSz="914013">
              <a:lnSpc>
                <a:spcPct val="90000"/>
              </a:lnSpc>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Administración de Servicios</a:t>
            </a:r>
            <a:endParaRPr lang="es-ES" sz="1200" dirty="0">
              <a:ln w="3175">
                <a:noFill/>
              </a:ln>
              <a:gradFill>
                <a:gsLst>
                  <a:gs pos="43871">
                    <a:srgbClr val="FFFFFF"/>
                  </a:gs>
                  <a:gs pos="83000">
                    <a:srgbClr val="FFFFFF"/>
                  </a:gs>
                </a:gsLst>
                <a:lin ang="5400000" scaled="1"/>
              </a:gradFill>
              <a:latin typeface="Segoe UI"/>
              <a:cs typeface="Arial" charset="0"/>
            </a:endParaRPr>
          </a:p>
        </p:txBody>
      </p:sp>
      <p:pic>
        <p:nvPicPr>
          <p:cNvPr id="47"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556" y="1572592"/>
            <a:ext cx="715971" cy="636419"/>
          </a:xfrm>
          <a:prstGeom prst="rect">
            <a:avLst/>
          </a:prstGeom>
        </p:spPr>
      </p:pic>
      <p:grpSp>
        <p:nvGrpSpPr>
          <p:cNvPr id="48" name="Group 25"/>
          <p:cNvGrpSpPr/>
          <p:nvPr/>
        </p:nvGrpSpPr>
        <p:grpSpPr>
          <a:xfrm>
            <a:off x="887578" y="4410186"/>
            <a:ext cx="668268" cy="405834"/>
            <a:chOff x="205187" y="4748102"/>
            <a:chExt cx="1076201" cy="516710"/>
          </a:xfrm>
        </p:grpSpPr>
        <p:pic>
          <p:nvPicPr>
            <p:cNvPr id="49"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2647" t="38198" r="20069" b="10768"/>
            <a:stretch/>
          </p:blipFill>
          <p:spPr>
            <a:xfrm>
              <a:off x="505169" y="4748102"/>
              <a:ext cx="470873" cy="419505"/>
            </a:xfrm>
            <a:prstGeom prst="rect">
              <a:avLst/>
            </a:prstGeom>
          </p:spPr>
        </p:pic>
        <p:grpSp>
          <p:nvGrpSpPr>
            <p:cNvPr id="50" name="Group 24"/>
            <p:cNvGrpSpPr/>
            <p:nvPr/>
          </p:nvGrpSpPr>
          <p:grpSpPr>
            <a:xfrm>
              <a:off x="205187" y="4748102"/>
              <a:ext cx="305346" cy="516710"/>
              <a:chOff x="1532979" y="5298659"/>
              <a:chExt cx="457746" cy="774603"/>
            </a:xfrm>
          </p:grpSpPr>
          <p:sp>
            <p:nvSpPr>
              <p:cNvPr id="54"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23"/>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1" name="Group 34"/>
            <p:cNvGrpSpPr/>
            <p:nvPr/>
          </p:nvGrpSpPr>
          <p:grpSpPr>
            <a:xfrm>
              <a:off x="976042" y="4748102"/>
              <a:ext cx="305346" cy="516710"/>
              <a:chOff x="1532979" y="5298659"/>
              <a:chExt cx="457746" cy="774603"/>
            </a:xfrm>
          </p:grpSpPr>
          <p:sp>
            <p:nvSpPr>
              <p:cNvPr id="52" name="Rounded Rectangle 17"/>
              <p:cNvSpPr/>
              <p:nvPr/>
            </p:nvSpPr>
            <p:spPr bwMode="auto">
              <a:xfrm>
                <a:off x="1532979" y="5619750"/>
                <a:ext cx="457746" cy="453512"/>
              </a:xfrm>
              <a:custGeom>
                <a:avLst/>
                <a:gdLst>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142968 w 457746"/>
                  <a:gd name="connsiteY6" fmla="*/ 561975 h 561975"/>
                  <a:gd name="connsiteX7" fmla="*/ 0 w 457746"/>
                  <a:gd name="connsiteY7" fmla="*/ 419007 h 561975"/>
                  <a:gd name="connsiteX8" fmla="*/ 0 w 457746"/>
                  <a:gd name="connsiteY8" fmla="*/ 142968 h 561975"/>
                  <a:gd name="connsiteX0" fmla="*/ 0 w 457746"/>
                  <a:gd name="connsiteY0" fmla="*/ 142968 h 561975"/>
                  <a:gd name="connsiteX1" fmla="*/ 142968 w 457746"/>
                  <a:gd name="connsiteY1" fmla="*/ 0 h 561975"/>
                  <a:gd name="connsiteX2" fmla="*/ 314778 w 457746"/>
                  <a:gd name="connsiteY2" fmla="*/ 0 h 561975"/>
                  <a:gd name="connsiteX3" fmla="*/ 457746 w 457746"/>
                  <a:gd name="connsiteY3" fmla="*/ 142968 h 561975"/>
                  <a:gd name="connsiteX4" fmla="*/ 457746 w 457746"/>
                  <a:gd name="connsiteY4" fmla="*/ 419007 h 561975"/>
                  <a:gd name="connsiteX5" fmla="*/ 314778 w 457746"/>
                  <a:gd name="connsiteY5" fmla="*/ 561975 h 561975"/>
                  <a:gd name="connsiteX6" fmla="*/ 0 w 457746"/>
                  <a:gd name="connsiteY6" fmla="*/ 419007 h 561975"/>
                  <a:gd name="connsiteX7" fmla="*/ 0 w 457746"/>
                  <a:gd name="connsiteY7" fmla="*/ 142968 h 561975"/>
                  <a:gd name="connsiteX0" fmla="*/ 0 w 457746"/>
                  <a:gd name="connsiteY0" fmla="*/ 142968 h 453512"/>
                  <a:gd name="connsiteX1" fmla="*/ 142968 w 457746"/>
                  <a:gd name="connsiteY1" fmla="*/ 0 h 453512"/>
                  <a:gd name="connsiteX2" fmla="*/ 314778 w 457746"/>
                  <a:gd name="connsiteY2" fmla="*/ 0 h 453512"/>
                  <a:gd name="connsiteX3" fmla="*/ 457746 w 457746"/>
                  <a:gd name="connsiteY3" fmla="*/ 142968 h 453512"/>
                  <a:gd name="connsiteX4" fmla="*/ 457746 w 457746"/>
                  <a:gd name="connsiteY4" fmla="*/ 419007 h 453512"/>
                  <a:gd name="connsiteX5" fmla="*/ 0 w 457746"/>
                  <a:gd name="connsiteY5" fmla="*/ 419007 h 453512"/>
                  <a:gd name="connsiteX6" fmla="*/ 0 w 457746"/>
                  <a:gd name="connsiteY6" fmla="*/ 142968 h 4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46" h="453512">
                    <a:moveTo>
                      <a:pt x="0" y="142968"/>
                    </a:moveTo>
                    <a:cubicBezTo>
                      <a:pt x="0" y="64009"/>
                      <a:pt x="64009" y="0"/>
                      <a:pt x="142968" y="0"/>
                    </a:cubicBezTo>
                    <a:lnTo>
                      <a:pt x="314778" y="0"/>
                    </a:lnTo>
                    <a:cubicBezTo>
                      <a:pt x="393737" y="0"/>
                      <a:pt x="457746" y="64009"/>
                      <a:pt x="457746" y="142968"/>
                    </a:cubicBezTo>
                    <a:lnTo>
                      <a:pt x="457746" y="419007"/>
                    </a:lnTo>
                    <a:cubicBezTo>
                      <a:pt x="381455" y="465014"/>
                      <a:pt x="76291" y="465014"/>
                      <a:pt x="0" y="419007"/>
                    </a:cubicBezTo>
                    <a:lnTo>
                      <a:pt x="0" y="14296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36"/>
              <p:cNvSpPr/>
              <p:nvPr/>
            </p:nvSpPr>
            <p:spPr bwMode="auto">
              <a:xfrm>
                <a:off x="1615594" y="5298659"/>
                <a:ext cx="292516" cy="292516"/>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s-E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56"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0084" y="5380182"/>
            <a:ext cx="984913" cy="984913"/>
          </a:xfrm>
          <a:prstGeom prst="rect">
            <a:avLst/>
          </a:prstGeom>
        </p:spPr>
      </p:pic>
      <p:pic>
        <p:nvPicPr>
          <p:cNvPr id="57" name="Picture 2" descr="C:\Users\stacyd\AppData\Local\Temp\vmware-stacyr\VMwareDnD\b2dcd1cb\Colo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6936" y="2859870"/>
            <a:ext cx="498072" cy="49807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Users\stacyd\AppData\Local\Temp\vmware-stacyr\VMwareDnD\6986b493\Painting Brush.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594" y="2939904"/>
            <a:ext cx="496000" cy="496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stacyd\AppData\Local\Temp\vmware-stacyr\VMwareDnD\a77bac50\Analyze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99303" y="1467160"/>
            <a:ext cx="688009" cy="688009"/>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31"/>
          <p:cNvSpPr/>
          <p:nvPr/>
        </p:nvSpPr>
        <p:spPr>
          <a:xfrm>
            <a:off x="9355533" y="1829099"/>
            <a:ext cx="2333357" cy="630942"/>
          </a:xfrm>
          <a:prstGeom prst="rect">
            <a:avLst/>
          </a:prstGeom>
        </p:spPr>
        <p:txBody>
          <a:bodyPr wrap="square">
            <a:spAutoFit/>
          </a:bodyPr>
          <a:lstStyle/>
          <a:p>
            <a:pPr defTabSz="914013">
              <a:lnSpc>
                <a:spcPts val="1200"/>
              </a:lnSpc>
              <a:spcBef>
                <a:spcPct val="0"/>
              </a:spcBef>
              <a:spcAft>
                <a:spcPts val="600"/>
              </a:spcAft>
            </a:pPr>
            <a:r>
              <a:rPr lang="es-ES" sz="1200" dirty="0" err="1" smtClean="0">
                <a:ln w="3175">
                  <a:noFill/>
                </a:ln>
                <a:gradFill>
                  <a:gsLst>
                    <a:gs pos="43871">
                      <a:srgbClr val="FFFFFF"/>
                    </a:gs>
                    <a:gs pos="83000">
                      <a:srgbClr val="FFFFFF"/>
                    </a:gs>
                  </a:gsLst>
                  <a:lin ang="5400000" scaled="1"/>
                </a:gradFill>
                <a:latin typeface="Segoe UI"/>
                <a:cs typeface="Arial" charset="0"/>
              </a:rPr>
              <a:t>Power</a:t>
            </a:r>
            <a:r>
              <a:rPr lang="es-ES" sz="1200" dirty="0" smtClean="0">
                <a:ln w="3175">
                  <a:noFill/>
                </a:ln>
                <a:gradFill>
                  <a:gsLst>
                    <a:gs pos="43871">
                      <a:srgbClr val="FFFFFF"/>
                    </a:gs>
                    <a:gs pos="83000">
                      <a:srgbClr val="FFFFFF"/>
                    </a:gs>
                  </a:gsLst>
                  <a:lin ang="5400000" scaled="1"/>
                </a:gradFill>
                <a:latin typeface="Segoe UI"/>
                <a:cs typeface="Arial" charset="0"/>
              </a:rPr>
              <a:t> BI para Office 365</a:t>
            </a:r>
          </a:p>
          <a:p>
            <a:pPr defTabSz="914013">
              <a:lnSpc>
                <a:spcPts val="1200"/>
              </a:lnSpc>
              <a:spcBef>
                <a:spcPct val="0"/>
              </a:spcBef>
              <a:spcAft>
                <a:spcPts val="600"/>
              </a:spcAft>
            </a:pPr>
            <a:r>
              <a:rPr lang="es-ES" sz="1200" dirty="0" smtClean="0">
                <a:ln w="3175">
                  <a:noFill/>
                </a:ln>
                <a:gradFill>
                  <a:gsLst>
                    <a:gs pos="43871">
                      <a:srgbClr val="FFFFFF"/>
                    </a:gs>
                    <a:gs pos="83000">
                      <a:srgbClr val="FFFFFF"/>
                    </a:gs>
                  </a:gsLst>
                  <a:lin ang="5400000" scaled="1"/>
                </a:gradFill>
                <a:latin typeface="Segoe UI"/>
                <a:cs typeface="Arial" charset="0"/>
              </a:rPr>
              <a:t>Nuevo componentes de </a:t>
            </a:r>
            <a:r>
              <a:rPr lang="es-ES" sz="1200" dirty="0" err="1" smtClean="0">
                <a:ln w="3175">
                  <a:noFill/>
                </a:ln>
                <a:gradFill>
                  <a:gsLst>
                    <a:gs pos="43871">
                      <a:srgbClr val="FFFFFF"/>
                    </a:gs>
                    <a:gs pos="83000">
                      <a:srgbClr val="FFFFFF"/>
                    </a:gs>
                  </a:gsLst>
                  <a:lin ang="5400000" scaled="1"/>
                </a:gradFill>
                <a:latin typeface="Segoe UI"/>
                <a:cs typeface="Arial" charset="0"/>
              </a:rPr>
              <a:t>Analytics</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61" name="Rectangle 32"/>
          <p:cNvSpPr/>
          <p:nvPr/>
        </p:nvSpPr>
        <p:spPr>
          <a:xfrm>
            <a:off x="3015152" y="1449141"/>
            <a:ext cx="2563535" cy="1169551"/>
          </a:xfrm>
          <a:prstGeom prst="rect">
            <a:avLst/>
          </a:prstGeom>
        </p:spPr>
        <p:txBody>
          <a:bodyPr wrap="square">
            <a:spAutoFit/>
          </a:bodyPr>
          <a:lstStyle/>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OneNote para Mac </a:t>
            </a: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OneNote para iOS</a:t>
            </a: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Outlook para Mac</a:t>
            </a: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Soporte de </a:t>
            </a:r>
            <a:r>
              <a:rPr lang="es-ES" sz="1200" dirty="0" err="1" smtClean="0">
                <a:ln w="3175">
                  <a:noFill/>
                </a:ln>
                <a:gradFill>
                  <a:gsLst>
                    <a:gs pos="43871">
                      <a:srgbClr val="FFFFFF"/>
                    </a:gs>
                    <a:gs pos="83000">
                      <a:srgbClr val="FFFFFF"/>
                    </a:gs>
                  </a:gsLst>
                  <a:lin ang="5400000" scaled="1"/>
                </a:gradFill>
                <a:latin typeface="Segoe UI"/>
                <a:cs typeface="Arial" charset="0"/>
              </a:rPr>
              <a:t>DropBox</a:t>
            </a:r>
            <a:r>
              <a:rPr lang="es-ES" sz="1200" dirty="0" smtClean="0">
                <a:ln w="3175">
                  <a:noFill/>
                </a:ln>
                <a:gradFill>
                  <a:gsLst>
                    <a:gs pos="43871">
                      <a:srgbClr val="FFFFFF"/>
                    </a:gs>
                    <a:gs pos="83000">
                      <a:srgbClr val="FFFFFF"/>
                    </a:gs>
                  </a:gsLst>
                  <a:lin ang="5400000" scaled="1"/>
                </a:gradFill>
                <a:latin typeface="Segoe UI"/>
                <a:cs typeface="Arial" charset="0"/>
              </a:rPr>
              <a:t> en Office</a:t>
            </a:r>
          </a:p>
          <a:p>
            <a:pPr defTabSz="914013">
              <a:spcBef>
                <a:spcPct val="0"/>
              </a:spcBef>
              <a:spcAft>
                <a:spcPts val="300"/>
              </a:spcAft>
            </a:pPr>
            <a:r>
              <a:rPr lang="es-ES" sz="1200" dirty="0" smtClean="0">
                <a:ln w="3175">
                  <a:noFill/>
                </a:ln>
                <a:gradFill>
                  <a:gsLst>
                    <a:gs pos="43871">
                      <a:srgbClr val="FFFFFF"/>
                    </a:gs>
                    <a:gs pos="83000">
                      <a:srgbClr val="FFFFFF"/>
                    </a:gs>
                  </a:gsLst>
                  <a:lin ang="5400000" scaled="1"/>
                </a:gradFill>
                <a:latin typeface="Segoe UI"/>
                <a:cs typeface="Arial" charset="0"/>
              </a:rPr>
              <a:t>Office para dispositivos Android</a:t>
            </a:r>
            <a:endParaRPr lang="es-ES" sz="1200" dirty="0">
              <a:ln w="3175">
                <a:noFill/>
              </a:ln>
              <a:gradFill>
                <a:gsLst>
                  <a:gs pos="43871">
                    <a:srgbClr val="FFFFFF"/>
                  </a:gs>
                  <a:gs pos="83000">
                    <a:srgbClr val="FFFFFF"/>
                  </a:gs>
                </a:gsLst>
                <a:lin ang="5400000" scaled="1"/>
              </a:gradFill>
              <a:latin typeface="Segoe UI"/>
              <a:cs typeface="Arial" charset="0"/>
            </a:endParaRPr>
          </a:p>
        </p:txBody>
      </p:sp>
      <p:sp>
        <p:nvSpPr>
          <p:cNvPr id="62" name="Rectangle 38"/>
          <p:cNvSpPr/>
          <p:nvPr/>
        </p:nvSpPr>
        <p:spPr bwMode="auto">
          <a:xfrm>
            <a:off x="6826169" y="4222501"/>
            <a:ext cx="4681179" cy="1189127"/>
          </a:xfrm>
          <a:prstGeom prst="rect">
            <a:avLst/>
          </a:prstGeom>
          <a:solidFill>
            <a:srgbClr val="52535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16" tIns="45705" rIns="45705" bIns="182880" numCol="1" spcCol="0" rtlCol="0" fromWordArt="0" anchor="t" anchorCtr="0" forceAA="0" compatLnSpc="1">
            <a:prstTxWarp prst="textNoShape">
              <a:avLst/>
            </a:prstTxWarp>
            <a:noAutofit/>
          </a:bodyPr>
          <a:lstStyle/>
          <a:p>
            <a:pPr marL="0" marR="0" lvl="0" indent="0" defTabSz="914013" eaLnBrk="1" fontAlgn="auto" latinLnBrk="0" hangingPunct="1">
              <a:lnSpc>
                <a:spcPts val="2500"/>
              </a:lnSpc>
              <a:spcBef>
                <a:spcPts val="1800"/>
              </a:spcBef>
              <a:spcAft>
                <a:spcPts val="0"/>
              </a:spcAft>
              <a:buClrTx/>
              <a:buSzTx/>
              <a:buFontTx/>
              <a:buNone/>
              <a:tabLst/>
              <a:defRPr/>
            </a:pPr>
            <a:endParaRPr kumimoji="0" lang="es-ES" sz="20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endParaRPr>
          </a:p>
          <a:p>
            <a:pPr marL="0" marR="0" lvl="0" indent="0" defTabSz="914013" eaLnBrk="1" fontAlgn="auto" latinLnBrk="0" hangingPunct="1">
              <a:lnSpc>
                <a:spcPts val="2500"/>
              </a:lnSpc>
              <a:spcBef>
                <a:spcPts val="1200"/>
              </a:spcBef>
              <a:spcAft>
                <a:spcPts val="0"/>
              </a:spcAft>
              <a:buClrTx/>
              <a:buSzTx/>
              <a:buFontTx/>
              <a:buNone/>
              <a:tabLst/>
              <a:defRPr/>
            </a:pP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Plataforma</a:t>
            </a:r>
            <a:b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br>
            <a:r>
              <a:rPr kumimoji="0" lang="es-ES" sz="2400" b="0" i="0" u="none" strike="noStrike" kern="0" cap="none" spc="0" normalizeH="0" baseline="0" noProof="0" dirty="0" smtClean="0">
                <a:ln w="3175">
                  <a:noFill/>
                </a:ln>
                <a:gradFill>
                  <a:gsLst>
                    <a:gs pos="43871">
                      <a:srgbClr val="FFFFFF"/>
                    </a:gs>
                    <a:gs pos="83000">
                      <a:srgbClr val="FFFFFF"/>
                    </a:gs>
                  </a:gsLst>
                  <a:lin ang="5400000" scaled="1"/>
                </a:gradFill>
                <a:effectLst/>
                <a:uLnTx/>
                <a:uFillTx/>
                <a:latin typeface="Segoe UI Light"/>
                <a:ea typeface="+mn-ea"/>
                <a:cs typeface="Arial" charset="0"/>
              </a:rPr>
              <a:t>Desarrollo</a:t>
            </a:r>
          </a:p>
        </p:txBody>
      </p:sp>
      <p:sp>
        <p:nvSpPr>
          <p:cNvPr id="63" name="Rectangle 39"/>
          <p:cNvSpPr/>
          <p:nvPr/>
        </p:nvSpPr>
        <p:spPr>
          <a:xfrm>
            <a:off x="8625387" y="4287575"/>
            <a:ext cx="3004510" cy="1092607"/>
          </a:xfrm>
          <a:prstGeom prst="rect">
            <a:avLst/>
          </a:prstGeom>
        </p:spPr>
        <p:txBody>
          <a:bodyPr wrap="square">
            <a:spAutoFit/>
          </a:bodyPr>
          <a:lstStyle/>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Aplicaciones para Office &amp; SharePoint</a:t>
            </a:r>
          </a:p>
          <a:p>
            <a:pPr defTabSz="914013">
              <a:spcBef>
                <a:spcPct val="0"/>
              </a:spcBef>
              <a:spcAft>
                <a:spcPts val="200"/>
              </a:spcAft>
            </a:pPr>
            <a:r>
              <a:rPr lang="es-ES" sz="1200" dirty="0" err="1" smtClean="0">
                <a:ln w="3175">
                  <a:noFill/>
                </a:ln>
                <a:gradFill>
                  <a:gsLst>
                    <a:gs pos="43871">
                      <a:srgbClr val="FFFFFF"/>
                    </a:gs>
                    <a:gs pos="83000">
                      <a:srgbClr val="FFFFFF"/>
                    </a:gs>
                  </a:gsLst>
                  <a:lin ang="5400000" scaled="1"/>
                </a:gradFill>
                <a:latin typeface="Segoe UI"/>
                <a:cs typeface="Arial" charset="0"/>
              </a:rPr>
              <a:t>Azure</a:t>
            </a:r>
            <a:r>
              <a:rPr lang="es-ES" sz="1200" dirty="0" smtClean="0">
                <a:ln w="3175">
                  <a:noFill/>
                </a:ln>
                <a:gradFill>
                  <a:gsLst>
                    <a:gs pos="43871">
                      <a:srgbClr val="FFFFFF"/>
                    </a:gs>
                    <a:gs pos="83000">
                      <a:srgbClr val="FFFFFF"/>
                    </a:gs>
                  </a:gsLst>
                  <a:lin ang="5400000" scaled="1"/>
                </a:gradFill>
                <a:latin typeface="Segoe UI"/>
                <a:cs typeface="Arial" charset="0"/>
              </a:rPr>
              <a:t> Apps en Office 365</a:t>
            </a:r>
          </a:p>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Nuevas </a:t>
            </a:r>
            <a:r>
              <a:rPr lang="es-ES" sz="1200" dirty="0" err="1" smtClean="0">
                <a:ln w="3175">
                  <a:noFill/>
                </a:ln>
                <a:gradFill>
                  <a:gsLst>
                    <a:gs pos="43871">
                      <a:srgbClr val="FFFFFF"/>
                    </a:gs>
                    <a:gs pos="83000">
                      <a:srgbClr val="FFFFFF"/>
                    </a:gs>
                  </a:gsLst>
                  <a:lin ang="5400000" scaled="1"/>
                </a:gradFill>
                <a:latin typeface="Segoe UI"/>
                <a:cs typeface="Arial" charset="0"/>
              </a:rPr>
              <a:t>APIs</a:t>
            </a:r>
            <a:r>
              <a:rPr lang="es-ES" sz="1200" dirty="0" smtClean="0">
                <a:ln w="3175">
                  <a:noFill/>
                </a:ln>
                <a:gradFill>
                  <a:gsLst>
                    <a:gs pos="43871">
                      <a:srgbClr val="FFFFFF"/>
                    </a:gs>
                    <a:gs pos="83000">
                      <a:srgbClr val="FFFFFF"/>
                    </a:gs>
                  </a:gsLst>
                  <a:lin ang="5400000" scaled="1"/>
                </a:gradFill>
                <a:latin typeface="Segoe UI"/>
                <a:cs typeface="Arial" charset="0"/>
              </a:rPr>
              <a:t> para Office 365</a:t>
            </a:r>
          </a:p>
          <a:p>
            <a:pPr defTabSz="914013">
              <a:spcBef>
                <a:spcPct val="0"/>
              </a:spcBef>
              <a:spcAft>
                <a:spcPts val="200"/>
              </a:spcAft>
            </a:pPr>
            <a:r>
              <a:rPr lang="es-ES" sz="1200" dirty="0" smtClean="0">
                <a:ln w="3175">
                  <a:noFill/>
                </a:ln>
                <a:gradFill>
                  <a:gsLst>
                    <a:gs pos="43871">
                      <a:srgbClr val="FFFFFF"/>
                    </a:gs>
                    <a:gs pos="83000">
                      <a:srgbClr val="FFFFFF"/>
                    </a:gs>
                  </a:gsLst>
                  <a:lin ang="5400000" scaled="1"/>
                </a:gradFill>
                <a:latin typeface="Segoe UI"/>
                <a:cs typeface="Arial" charset="0"/>
              </a:rPr>
              <a:t>Extensibilidad de Office 365 mediante Apps para Windows, iOS, Android y Web</a:t>
            </a:r>
            <a:endParaRPr lang="es-ES" sz="1200" dirty="0">
              <a:ln w="3175">
                <a:noFill/>
              </a:ln>
              <a:gradFill>
                <a:gsLst>
                  <a:gs pos="43871">
                    <a:srgbClr val="FFFFFF"/>
                  </a:gs>
                  <a:gs pos="83000">
                    <a:srgbClr val="FFFFFF"/>
                  </a:gs>
                </a:gsLst>
                <a:lin ang="5400000" scaled="1"/>
              </a:gradFill>
              <a:latin typeface="Segoe UI"/>
              <a:cs typeface="Arial" charset="0"/>
            </a:endParaRPr>
          </a:p>
        </p:txBody>
      </p:sp>
      <p:pic>
        <p:nvPicPr>
          <p:cNvPr id="64" name="Picture 2"/>
          <p:cNvPicPr>
            <a:picLocks noChangeAspect="1"/>
          </p:cNvPicPr>
          <p:nvPr/>
        </p:nvPicPr>
        <p:blipFill>
          <a:blip r:embed="rId9"/>
          <a:stretch>
            <a:fillRect/>
          </a:stretch>
        </p:blipFill>
        <p:spPr>
          <a:xfrm>
            <a:off x="6907773" y="4237678"/>
            <a:ext cx="500088" cy="500088"/>
          </a:xfrm>
          <a:prstGeom prst="rect">
            <a:avLst/>
          </a:prstGeom>
          <a:gradFill>
            <a:gsLst>
              <a:gs pos="90000">
                <a:sysClr val="window" lastClr="FFFFFF">
                  <a:alpha val="90000"/>
                </a:sysClr>
              </a:gs>
              <a:gs pos="0">
                <a:sysClr val="window" lastClr="FFFFFF"/>
              </a:gs>
            </a:gsLst>
            <a:lin ang="5400000" scaled="0"/>
          </a:gradFill>
        </p:spPr>
      </p:pic>
      <p:sp>
        <p:nvSpPr>
          <p:cNvPr id="65" name="Rectángulo 64"/>
          <p:cNvSpPr/>
          <p:nvPr/>
        </p:nvSpPr>
        <p:spPr>
          <a:xfrm>
            <a:off x="103602" y="3338870"/>
            <a:ext cx="1678568" cy="757130"/>
          </a:xfrm>
          <a:prstGeom prst="rect">
            <a:avLst/>
          </a:prstGeom>
        </p:spPr>
        <p:txBody>
          <a:bodyPr wrap="square">
            <a:spAutoFit/>
          </a:bodyPr>
          <a:lstStyle/>
          <a:p>
            <a:pPr defTabSz="914013">
              <a:lnSpc>
                <a:spcPct val="90000"/>
              </a:lnSpc>
              <a:spcBef>
                <a:spcPct val="0"/>
              </a:spcBef>
            </a:pPr>
            <a:r>
              <a:rPr lang="es-ES" sz="2400" dirty="0">
                <a:ln w="3175">
                  <a:noFill/>
                </a:ln>
                <a:gradFill>
                  <a:gsLst>
                    <a:gs pos="43871">
                      <a:srgbClr val="FFFFFF"/>
                    </a:gs>
                    <a:gs pos="83000">
                      <a:srgbClr val="FFFFFF"/>
                    </a:gs>
                  </a:gsLst>
                  <a:lin ang="5400000" scaled="1"/>
                </a:gradFill>
                <a:latin typeface="Segoe UI Light"/>
                <a:cs typeface="Arial" charset="0"/>
              </a:rPr>
              <a:t>Mejora Continua</a:t>
            </a:r>
          </a:p>
        </p:txBody>
      </p:sp>
      <p:sp>
        <p:nvSpPr>
          <p:cNvPr id="2" name="Rectángulo 1"/>
          <p:cNvSpPr/>
          <p:nvPr/>
        </p:nvSpPr>
        <p:spPr>
          <a:xfrm>
            <a:off x="3428464" y="6031740"/>
            <a:ext cx="2872773" cy="757130"/>
          </a:xfrm>
          <a:prstGeom prst="rect">
            <a:avLst/>
          </a:prstGeom>
        </p:spPr>
        <p:txBody>
          <a:bodyPr wrap="square">
            <a:spAutoFit/>
          </a:bodyPr>
          <a:lstStyle/>
          <a:p>
            <a:pPr lvl="0" defTabSz="914013">
              <a:lnSpc>
                <a:spcPct val="90000"/>
              </a:lnSpc>
              <a:spcBef>
                <a:spcPct val="0"/>
              </a:spcBef>
              <a:defRPr/>
            </a:pPr>
            <a:r>
              <a:rPr lang="es-ES" sz="2400" kern="0" dirty="0">
                <a:ln w="3175">
                  <a:noFill/>
                </a:ln>
                <a:gradFill>
                  <a:gsLst>
                    <a:gs pos="43871">
                      <a:srgbClr val="FFFFFF"/>
                    </a:gs>
                    <a:gs pos="83000">
                      <a:srgbClr val="FFFFFF"/>
                    </a:gs>
                  </a:gsLst>
                  <a:lin ang="5400000" scaled="1"/>
                </a:gradFill>
                <a:latin typeface="Segoe UI Light"/>
                <a:cs typeface="Arial" charset="0"/>
              </a:rPr>
              <a:t>Colaboración </a:t>
            </a:r>
          </a:p>
          <a:p>
            <a:pPr lvl="0" defTabSz="914013">
              <a:lnSpc>
                <a:spcPct val="90000"/>
              </a:lnSpc>
              <a:spcBef>
                <a:spcPct val="0"/>
              </a:spcBef>
              <a:defRPr/>
            </a:pPr>
            <a:r>
              <a:rPr lang="es-ES" sz="2400" kern="0" dirty="0">
                <a:ln w="3175">
                  <a:noFill/>
                </a:ln>
                <a:gradFill>
                  <a:gsLst>
                    <a:gs pos="43871">
                      <a:srgbClr val="FFFFFF"/>
                    </a:gs>
                    <a:gs pos="83000">
                      <a:srgbClr val="FFFFFF"/>
                    </a:gs>
                  </a:gsLst>
                  <a:lin ang="5400000" scaled="1"/>
                </a:gradFill>
                <a:latin typeface="Segoe UI Light"/>
                <a:cs typeface="Arial" charset="0"/>
              </a:rPr>
              <a:t>&amp; Comunicación</a:t>
            </a:r>
          </a:p>
        </p:txBody>
      </p:sp>
    </p:spTree>
    <p:extLst>
      <p:ext uri="{BB962C8B-B14F-4D97-AF65-F5344CB8AC3E}">
        <p14:creationId xmlns:p14="http://schemas.microsoft.com/office/powerpoint/2010/main" val="24580770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0-#ppt_w/2"/>
                                          </p:val>
                                        </p:tav>
                                        <p:tav tm="100000">
                                          <p:val>
                                            <p:strVal val="#ppt_x"/>
                                          </p:val>
                                        </p:tav>
                                      </p:tavLst>
                                    </p:anim>
                                    <p:anim calcmode="lin" valueType="num">
                                      <p:cBhvr additive="base">
                                        <p:cTn id="12" dur="500" fill="hold"/>
                                        <p:tgtEl>
                                          <p:spTgt spid="5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0-#ppt_w/2"/>
                                          </p:val>
                                        </p:tav>
                                        <p:tav tm="100000">
                                          <p:val>
                                            <p:strVal val="#ppt_x"/>
                                          </p:val>
                                        </p:tav>
                                      </p:tavLst>
                                    </p:anim>
                                    <p:anim calcmode="lin" valueType="num">
                                      <p:cBhvr additive="base">
                                        <p:cTn id="16" dur="500" fill="hold"/>
                                        <p:tgtEl>
                                          <p:spTgt spid="4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0-#ppt_w/2"/>
                                          </p:val>
                                        </p:tav>
                                        <p:tav tm="100000">
                                          <p:val>
                                            <p:strVal val="#ppt_x"/>
                                          </p:val>
                                        </p:tav>
                                      </p:tavLst>
                                    </p:anim>
                                    <p:anim calcmode="lin" valueType="num">
                                      <p:cBhvr additive="base">
                                        <p:cTn id="20" dur="500" fill="hold"/>
                                        <p:tgtEl>
                                          <p:spTgt spid="4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0-#ppt_w/2"/>
                                          </p:val>
                                        </p:tav>
                                        <p:tav tm="100000">
                                          <p:val>
                                            <p:strVal val="#ppt_x"/>
                                          </p:val>
                                        </p:tav>
                                      </p:tavLst>
                                    </p:anim>
                                    <p:anim calcmode="lin" valueType="num">
                                      <p:cBhvr additive="base">
                                        <p:cTn id="24" dur="500" fill="hold"/>
                                        <p:tgtEl>
                                          <p:spTgt spid="4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1+#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1+#ppt_w/2"/>
                                          </p:val>
                                        </p:tav>
                                        <p:tav tm="100000">
                                          <p:val>
                                            <p:strVal val="#ppt_x"/>
                                          </p:val>
                                        </p:tav>
                                      </p:tavLst>
                                    </p:anim>
                                    <p:anim calcmode="lin" valueType="num">
                                      <p:cBhvr additive="base">
                                        <p:cTn id="44" dur="500" fill="hold"/>
                                        <p:tgtEl>
                                          <p:spTgt spid="56"/>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fill="hold"/>
                                        <p:tgtEl>
                                          <p:spTgt spid="59"/>
                                        </p:tgtEl>
                                        <p:attrNameLst>
                                          <p:attrName>ppt_x</p:attrName>
                                        </p:attrNameLst>
                                      </p:cBhvr>
                                      <p:tavLst>
                                        <p:tav tm="0">
                                          <p:val>
                                            <p:strVal val="1+#ppt_w/2"/>
                                          </p:val>
                                        </p:tav>
                                        <p:tav tm="100000">
                                          <p:val>
                                            <p:strVal val="#ppt_x"/>
                                          </p:val>
                                        </p:tav>
                                      </p:tavLst>
                                    </p:anim>
                                    <p:anim calcmode="lin" valueType="num">
                                      <p:cBhvr additive="base">
                                        <p:cTn id="48" dur="500" fill="hold"/>
                                        <p:tgtEl>
                                          <p:spTgt spid="59"/>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1+#ppt_w/2"/>
                                          </p:val>
                                        </p:tav>
                                        <p:tav tm="100000">
                                          <p:val>
                                            <p:strVal val="#ppt_x"/>
                                          </p:val>
                                        </p:tav>
                                      </p:tavLst>
                                    </p:anim>
                                    <p:anim calcmode="lin" valueType="num">
                                      <p:cBhvr additive="base">
                                        <p:cTn id="52" dur="500" fill="hold"/>
                                        <p:tgtEl>
                                          <p:spTgt spid="46"/>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1+#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1+#ppt_w/2"/>
                                          </p:val>
                                        </p:tav>
                                        <p:tav tm="100000">
                                          <p:val>
                                            <p:strVal val="#ppt_x"/>
                                          </p:val>
                                        </p:tav>
                                      </p:tavLst>
                                    </p:anim>
                                    <p:anim calcmode="lin" valueType="num">
                                      <p:cBhvr additive="base">
                                        <p:cTn id="60" dur="500" fill="hold"/>
                                        <p:tgtEl>
                                          <p:spTgt spid="39"/>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1+#ppt_w/2"/>
                                          </p:val>
                                        </p:tav>
                                        <p:tav tm="100000">
                                          <p:val>
                                            <p:strVal val="#ppt_x"/>
                                          </p:val>
                                        </p:tav>
                                      </p:tavLst>
                                    </p:anim>
                                    <p:anim calcmode="lin" valueType="num">
                                      <p:cBhvr additive="base">
                                        <p:cTn id="64" dur="500" fill="hold"/>
                                        <p:tgtEl>
                                          <p:spTgt spid="40"/>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1+#ppt_w/2"/>
                                          </p:val>
                                        </p:tav>
                                        <p:tav tm="100000">
                                          <p:val>
                                            <p:strVal val="#ppt_x"/>
                                          </p:val>
                                        </p:tav>
                                      </p:tavLst>
                                    </p:anim>
                                    <p:anim calcmode="lin" valueType="num">
                                      <p:cBhvr additive="base">
                                        <p:cTn id="68" dur="500" fill="hold"/>
                                        <p:tgtEl>
                                          <p:spTgt spid="41"/>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500" fill="hold"/>
                                        <p:tgtEl>
                                          <p:spTgt spid="60"/>
                                        </p:tgtEl>
                                        <p:attrNameLst>
                                          <p:attrName>ppt_x</p:attrName>
                                        </p:attrNameLst>
                                      </p:cBhvr>
                                      <p:tavLst>
                                        <p:tav tm="0">
                                          <p:val>
                                            <p:strVal val="1+#ppt_w/2"/>
                                          </p:val>
                                        </p:tav>
                                        <p:tav tm="100000">
                                          <p:val>
                                            <p:strVal val="#ppt_x"/>
                                          </p:val>
                                        </p:tav>
                                      </p:tavLst>
                                    </p:anim>
                                    <p:anim calcmode="lin" valueType="num">
                                      <p:cBhvr additive="base">
                                        <p:cTn id="72" dur="500" fill="hold"/>
                                        <p:tgtEl>
                                          <p:spTgt spid="6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anim calcmode="lin" valueType="num">
                                      <p:cBhvr additive="base">
                                        <p:cTn id="75" dur="500" fill="hold"/>
                                        <p:tgtEl>
                                          <p:spTgt spid="61"/>
                                        </p:tgtEl>
                                        <p:attrNameLst>
                                          <p:attrName>ppt_x</p:attrName>
                                        </p:attrNameLst>
                                      </p:cBhvr>
                                      <p:tavLst>
                                        <p:tav tm="0">
                                          <p:val>
                                            <p:strVal val="0-#ppt_w/2"/>
                                          </p:val>
                                        </p:tav>
                                        <p:tav tm="100000">
                                          <p:val>
                                            <p:strVal val="#ppt_x"/>
                                          </p:val>
                                        </p:tav>
                                      </p:tavLst>
                                    </p:anim>
                                    <p:anim calcmode="lin" valueType="num">
                                      <p:cBhvr additive="base">
                                        <p:cTn id="76" dur="500" fill="hold"/>
                                        <p:tgtEl>
                                          <p:spTgt spid="6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additive="base">
                                        <p:cTn id="79" dur="500" fill="hold"/>
                                        <p:tgtEl>
                                          <p:spTgt spid="63"/>
                                        </p:tgtEl>
                                        <p:attrNameLst>
                                          <p:attrName>ppt_x</p:attrName>
                                        </p:attrNameLst>
                                      </p:cBhvr>
                                      <p:tavLst>
                                        <p:tav tm="0">
                                          <p:val>
                                            <p:strVal val="0-#ppt_w/2"/>
                                          </p:val>
                                        </p:tav>
                                        <p:tav tm="100000">
                                          <p:val>
                                            <p:strVal val="#ppt_x"/>
                                          </p:val>
                                        </p:tav>
                                      </p:tavLst>
                                    </p:anim>
                                    <p:anim calcmode="lin" valueType="num">
                                      <p:cBhvr additive="base">
                                        <p:cTn id="80" dur="500" fill="hold"/>
                                        <p:tgtEl>
                                          <p:spTgt spid="63"/>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500" fill="hold"/>
                                        <p:tgtEl>
                                          <p:spTgt spid="62"/>
                                        </p:tgtEl>
                                        <p:attrNameLst>
                                          <p:attrName>ppt_x</p:attrName>
                                        </p:attrNameLst>
                                      </p:cBhvr>
                                      <p:tavLst>
                                        <p:tav tm="0">
                                          <p:val>
                                            <p:strVal val="0-#ppt_w/2"/>
                                          </p:val>
                                        </p:tav>
                                        <p:tav tm="100000">
                                          <p:val>
                                            <p:strVal val="#ppt_x"/>
                                          </p:val>
                                        </p:tav>
                                      </p:tavLst>
                                    </p:anim>
                                    <p:anim calcmode="lin" valueType="num">
                                      <p:cBhvr additive="base">
                                        <p:cTn id="84" dur="500" fill="hold"/>
                                        <p:tgtEl>
                                          <p:spTgt spid="62"/>
                                        </p:tgtEl>
                                        <p:attrNameLst>
                                          <p:attrName>ppt_y</p:attrName>
                                        </p:attrNameLst>
                                      </p:cBhvr>
                                      <p:tavLst>
                                        <p:tav tm="0">
                                          <p:val>
                                            <p:strVal val="#ppt_y"/>
                                          </p:val>
                                        </p:tav>
                                        <p:tav tm="100000">
                                          <p:val>
                                            <p:strVal val="#ppt_y"/>
                                          </p:val>
                                        </p:tav>
                                      </p:tavLst>
                                    </p:anim>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3" grpId="0"/>
      <p:bldP spid="44" grpId="0"/>
      <p:bldP spid="45" grpId="0"/>
      <p:bldP spid="46" grpId="0"/>
      <p:bldP spid="60" grpId="0"/>
      <p:bldP spid="61" grpId="0"/>
      <p:bldP spid="62" grpId="0" animBg="1"/>
      <p:bldP spid="63"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6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2378</TotalTime>
  <Words>1609</Words>
  <Application>Microsoft Office PowerPoint</Application>
  <PresentationFormat>Panorámica</PresentationFormat>
  <Paragraphs>360</Paragraphs>
  <Slides>38</Slides>
  <Notes>11</Notes>
  <HiddenSlides>0</HiddenSlides>
  <MMClips>0</MMClips>
  <ScaleCrop>false</ScaleCrop>
  <HeadingPairs>
    <vt:vector size="6" baseType="variant">
      <vt:variant>
        <vt:lpstr>Fuentes usadas</vt:lpstr>
      </vt:variant>
      <vt:variant>
        <vt:i4>11</vt:i4>
      </vt:variant>
      <vt:variant>
        <vt:lpstr>Tema</vt:lpstr>
      </vt:variant>
      <vt:variant>
        <vt:i4>5</vt:i4>
      </vt:variant>
      <vt:variant>
        <vt:lpstr>Títulos de diapositiva</vt:lpstr>
      </vt:variant>
      <vt:variant>
        <vt:i4>38</vt:i4>
      </vt:variant>
    </vt:vector>
  </HeadingPairs>
  <TitlesOfParts>
    <vt:vector size="54" baseType="lpstr">
      <vt:lpstr>Segoe UI Light</vt:lpstr>
      <vt:lpstr>Calibri</vt:lpstr>
      <vt:lpstr>Consolas</vt:lpstr>
      <vt:lpstr>Segoe Pro</vt:lpstr>
      <vt:lpstr>Segoe UI Semibold</vt:lpstr>
      <vt:lpstr>Segoe UI </vt:lpstr>
      <vt:lpstr>Rabiohead</vt:lpstr>
      <vt:lpstr>Wingdings 3</vt:lpstr>
      <vt:lpstr>Arial</vt:lpstr>
      <vt:lpstr>Wingdings</vt:lpstr>
      <vt:lpstr>Segoe UI</vt:lpstr>
      <vt:lpstr>Tema de Office</vt:lpstr>
      <vt:lpstr>5-30610_Microsoft_Ignite_Keynote_Template</vt:lpstr>
      <vt:lpstr>1_5-30610_Microsoft_Ignite_Keynote_Template</vt:lpstr>
      <vt:lpstr>6_5-30610_Microsoft_Ignite_Keynote_Template</vt:lpstr>
      <vt:lpstr>1_Tema de Office</vt:lpstr>
      <vt:lpstr>Presentación de PowerPoint</vt:lpstr>
      <vt:lpstr>Presentación de PowerPoint</vt:lpstr>
      <vt:lpstr>Juan Carlos González</vt:lpstr>
      <vt:lpstr>Nuevas Experiencias y Nuevas formas de trabajar con Office 365:  La productividad se re-inventa</vt:lpstr>
      <vt:lpstr>#ceusbyiberianspc</vt:lpstr>
      <vt:lpstr>Tendencias que cambia nuestra forma de trabajar</vt:lpstr>
      <vt:lpstr>Presentación de PowerPoint</vt:lpstr>
      <vt:lpstr>Con Office 365 la productividad se re-inventa…</vt:lpstr>
      <vt:lpstr>…innovando de forma continua</vt:lpstr>
      <vt:lpstr>Social</vt:lpstr>
      <vt:lpstr>Delve</vt:lpstr>
      <vt:lpstr>Delve</vt:lpstr>
      <vt:lpstr>Gartner “projects that, by 2016, large companies will stream more than 16 hours of video per worker, per month” </vt:lpstr>
      <vt:lpstr>Office 365 Video</vt:lpstr>
      <vt:lpstr>Office 365 Video</vt:lpstr>
      <vt:lpstr>Demo: Delve + Office 365 Video</vt:lpstr>
      <vt:lpstr>Next Generation Portals…la nueva estrategia</vt:lpstr>
      <vt:lpstr>Next Generation Portals…Portales actuales</vt:lpstr>
      <vt:lpstr>Comunicación &amp; Colaboraciónm</vt:lpstr>
      <vt:lpstr>Grupos -  Pilares del Servicio</vt:lpstr>
      <vt:lpstr>Arquitectura alto nivel</vt:lpstr>
      <vt:lpstr>Experiencias Disponibles</vt:lpstr>
      <vt:lpstr>Demo: Grupos en Office 365</vt:lpstr>
      <vt:lpstr>Beneficios claves de los Grupos</vt:lpstr>
      <vt:lpstr>Roadmap…lo que viene en 2015</vt:lpstr>
      <vt:lpstr>Roadmap…lo que viene en 2015</vt:lpstr>
      <vt:lpstr>Un poco de IT…Administración de Grupos</vt:lpstr>
      <vt:lpstr>Demo: Administración de Grupos</vt:lpstr>
      <vt:lpstr>Una conclusión – SPO / Office 365 es el presente y futuro de la productividad</vt:lpstr>
      <vt:lpstr>Q&amp;A</vt:lpstr>
      <vt:lpstr>Roadmap de Office 365</vt:lpstr>
      <vt:lpstr>Roadmap de Office 365 – Tipo de Updates</vt:lpstr>
      <vt:lpstr>Roadmap de Office 365 – Como se comunica</vt:lpstr>
      <vt:lpstr>¡Completa tu pasaporte!</vt:lpstr>
      <vt:lpstr>¡Rellena tu encuesta!</vt:lpstr>
      <vt:lpstr>Materiales de la conferencia!!</vt:lpstr>
      <vt:lpstr>Juan Carlos González</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Juan Carlos González Martín</cp:lastModifiedBy>
  <cp:revision>111</cp:revision>
  <dcterms:created xsi:type="dcterms:W3CDTF">2013-08-20T12:49:39Z</dcterms:created>
  <dcterms:modified xsi:type="dcterms:W3CDTF">2015-06-10T07:54:57Z</dcterms:modified>
</cp:coreProperties>
</file>